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5"/>
  </p:notesMasterIdLst>
  <p:handoutMasterIdLst>
    <p:handoutMasterId r:id="rId86"/>
  </p:handoutMasterIdLst>
  <p:sldIdLst>
    <p:sldId id="257" r:id="rId2"/>
    <p:sldId id="258" r:id="rId3"/>
    <p:sldId id="260" r:id="rId4"/>
    <p:sldId id="356" r:id="rId5"/>
    <p:sldId id="259" r:id="rId6"/>
    <p:sldId id="333" r:id="rId7"/>
    <p:sldId id="272" r:id="rId8"/>
    <p:sldId id="273" r:id="rId9"/>
    <p:sldId id="390" r:id="rId10"/>
    <p:sldId id="297" r:id="rId11"/>
    <p:sldId id="388" r:id="rId12"/>
    <p:sldId id="334" r:id="rId13"/>
    <p:sldId id="337" r:id="rId14"/>
    <p:sldId id="335" r:id="rId15"/>
    <p:sldId id="373" r:id="rId16"/>
    <p:sldId id="374" r:id="rId17"/>
    <p:sldId id="336" r:id="rId18"/>
    <p:sldId id="375" r:id="rId19"/>
    <p:sldId id="391" r:id="rId20"/>
    <p:sldId id="348" r:id="rId21"/>
    <p:sldId id="345" r:id="rId22"/>
    <p:sldId id="349" r:id="rId23"/>
    <p:sldId id="351" r:id="rId24"/>
    <p:sldId id="353" r:id="rId25"/>
    <p:sldId id="354" r:id="rId26"/>
    <p:sldId id="392" r:id="rId27"/>
    <p:sldId id="322" r:id="rId28"/>
    <p:sldId id="324" r:id="rId29"/>
    <p:sldId id="328" r:id="rId30"/>
    <p:sldId id="330" r:id="rId31"/>
    <p:sldId id="398" r:id="rId32"/>
    <p:sldId id="362" r:id="rId33"/>
    <p:sldId id="363" r:id="rId34"/>
    <p:sldId id="364" r:id="rId35"/>
    <p:sldId id="365" r:id="rId36"/>
    <p:sldId id="366" r:id="rId37"/>
    <p:sldId id="367" r:id="rId38"/>
    <p:sldId id="368" r:id="rId39"/>
    <p:sldId id="361" r:id="rId40"/>
    <p:sldId id="370" r:id="rId41"/>
    <p:sldId id="376" r:id="rId42"/>
    <p:sldId id="377" r:id="rId43"/>
    <p:sldId id="378" r:id="rId44"/>
    <p:sldId id="379" r:id="rId45"/>
    <p:sldId id="380" r:id="rId46"/>
    <p:sldId id="381" r:id="rId47"/>
    <p:sldId id="371" r:id="rId48"/>
    <p:sldId id="372" r:id="rId49"/>
    <p:sldId id="384" r:id="rId50"/>
    <p:sldId id="385" r:id="rId51"/>
    <p:sldId id="383" r:id="rId52"/>
    <p:sldId id="386" r:id="rId53"/>
    <p:sldId id="395" r:id="rId54"/>
    <p:sldId id="387" r:id="rId55"/>
    <p:sldId id="313" r:id="rId56"/>
    <p:sldId id="314" r:id="rId57"/>
    <p:sldId id="320" r:id="rId58"/>
    <p:sldId id="396" r:id="rId59"/>
    <p:sldId id="338" r:id="rId60"/>
    <p:sldId id="394" r:id="rId61"/>
    <p:sldId id="389" r:id="rId62"/>
    <p:sldId id="342" r:id="rId63"/>
    <p:sldId id="347" r:id="rId64"/>
    <p:sldId id="344" r:id="rId65"/>
    <p:sldId id="343" r:id="rId66"/>
    <p:sldId id="262" r:id="rId67"/>
    <p:sldId id="357" r:id="rId68"/>
    <p:sldId id="285" r:id="rId69"/>
    <p:sldId id="298" r:id="rId70"/>
    <p:sldId id="358" r:id="rId71"/>
    <p:sldId id="301" r:id="rId72"/>
    <p:sldId id="296" r:id="rId73"/>
    <p:sldId id="309" r:id="rId74"/>
    <p:sldId id="359" r:id="rId75"/>
    <p:sldId id="283" r:id="rId76"/>
    <p:sldId id="360" r:id="rId77"/>
    <p:sldId id="302" r:id="rId78"/>
    <p:sldId id="305" r:id="rId79"/>
    <p:sldId id="290" r:id="rId80"/>
    <p:sldId id="289" r:id="rId81"/>
    <p:sldId id="293" r:id="rId82"/>
    <p:sldId id="399" r:id="rId83"/>
    <p:sldId id="397" r:id="rId84"/>
  </p:sldIdLst>
  <p:sldSz cx="9144000" cy="6858000" type="screen4x3"/>
  <p:notesSz cx="6950075" cy="91678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473" autoAdjust="0"/>
    <p:restoredTop sz="90780" autoAdjust="0"/>
  </p:normalViewPr>
  <p:slideViewPr>
    <p:cSldViewPr>
      <p:cViewPr varScale="1">
        <p:scale>
          <a:sx n="85" d="100"/>
          <a:sy n="85" d="100"/>
        </p:scale>
        <p:origin x="-1116" y="-78"/>
      </p:cViewPr>
      <p:guideLst>
        <p:guide orient="horz" pos="2160"/>
        <p:guide pos="2880"/>
      </p:guideLst>
    </p:cSldViewPr>
  </p:slideViewPr>
  <p:outlineViewPr>
    <p:cViewPr>
      <p:scale>
        <a:sx n="33" d="100"/>
        <a:sy n="33" d="100"/>
      </p:scale>
      <p:origin x="48" y="29778"/>
    </p:cViewPr>
  </p:outlineViewPr>
  <p:notesTextViewPr>
    <p:cViewPr>
      <p:scale>
        <a:sx n="100" d="100"/>
        <a:sy n="100" d="100"/>
      </p:scale>
      <p:origin x="0" y="0"/>
    </p:cViewPr>
  </p:notesTextViewPr>
  <p:sorterViewPr>
    <p:cViewPr>
      <p:scale>
        <a:sx n="74" d="100"/>
        <a:sy n="74" d="100"/>
      </p:scale>
      <p:origin x="0" y="3936"/>
    </p:cViewPr>
  </p:sorterViewPr>
  <p:notesViewPr>
    <p:cSldViewPr>
      <p:cViewPr>
        <p:scale>
          <a:sx n="100" d="100"/>
          <a:sy n="100" d="100"/>
        </p:scale>
        <p:origin x="-2082" y="504"/>
      </p:cViewPr>
      <p:guideLst>
        <p:guide orient="horz" pos="2888"/>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58391"/>
          </a:xfrm>
          <a:prstGeom prst="rect">
            <a:avLst/>
          </a:prstGeom>
        </p:spPr>
        <p:txBody>
          <a:bodyPr vert="horz" lIns="92098" tIns="46049" rIns="92098" bIns="46049"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58391"/>
          </a:xfrm>
          <a:prstGeom prst="rect">
            <a:avLst/>
          </a:prstGeom>
        </p:spPr>
        <p:txBody>
          <a:bodyPr vert="horz" lIns="92098" tIns="46049" rIns="92098" bIns="46049" rtlCol="0"/>
          <a:lstStyle>
            <a:lvl1pPr algn="r">
              <a:defRPr sz="1200"/>
            </a:lvl1pPr>
          </a:lstStyle>
          <a:p>
            <a:fld id="{B6904E25-A6AE-4594-A3FA-15AE4727DFB9}" type="datetimeFigureOut">
              <a:rPr lang="en-US" smtClean="0"/>
              <a:t>5/5/2012</a:t>
            </a:fld>
            <a:endParaRPr lang="en-US"/>
          </a:p>
        </p:txBody>
      </p:sp>
      <p:sp>
        <p:nvSpPr>
          <p:cNvPr id="4" name="Footer Placeholder 3"/>
          <p:cNvSpPr>
            <a:spLocks noGrp="1"/>
          </p:cNvSpPr>
          <p:nvPr>
            <p:ph type="ftr" sz="quarter" idx="2"/>
          </p:nvPr>
        </p:nvSpPr>
        <p:spPr>
          <a:xfrm>
            <a:off x="0" y="8707831"/>
            <a:ext cx="3011699" cy="458391"/>
          </a:xfrm>
          <a:prstGeom prst="rect">
            <a:avLst/>
          </a:prstGeom>
        </p:spPr>
        <p:txBody>
          <a:bodyPr vert="horz" lIns="92098" tIns="46049" rIns="92098" bIns="46049"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07831"/>
            <a:ext cx="3011699" cy="458391"/>
          </a:xfrm>
          <a:prstGeom prst="rect">
            <a:avLst/>
          </a:prstGeom>
        </p:spPr>
        <p:txBody>
          <a:bodyPr vert="horz" lIns="92098" tIns="46049" rIns="92098" bIns="46049" rtlCol="0" anchor="b"/>
          <a:lstStyle>
            <a:lvl1pPr algn="r">
              <a:defRPr sz="1200"/>
            </a:lvl1pPr>
          </a:lstStyle>
          <a:p>
            <a:fld id="{4CA67485-4DC9-4D08-A086-A9ADCAFC067B}" type="slidenum">
              <a:rPr lang="en-US" smtClean="0"/>
              <a:t>‹#›</a:t>
            </a:fld>
            <a:endParaRPr lang="en-US"/>
          </a:p>
        </p:txBody>
      </p:sp>
    </p:spTree>
    <p:extLst>
      <p:ext uri="{BB962C8B-B14F-4D97-AF65-F5344CB8AC3E}">
        <p14:creationId xmlns:p14="http://schemas.microsoft.com/office/powerpoint/2010/main" val="244166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11699" cy="458391"/>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a:defRPr sz="1200"/>
            </a:lvl1pPr>
          </a:lstStyle>
          <a:p>
            <a:pPr>
              <a:defRPr/>
            </a:pPr>
            <a:endParaRPr lang="en-US" dirty="0"/>
          </a:p>
        </p:txBody>
      </p:sp>
      <p:sp>
        <p:nvSpPr>
          <p:cNvPr id="38915" name="Rectangle 3"/>
          <p:cNvSpPr>
            <a:spLocks noGrp="1" noChangeArrowheads="1"/>
          </p:cNvSpPr>
          <p:nvPr>
            <p:ph type="dt" idx="1"/>
          </p:nvPr>
        </p:nvSpPr>
        <p:spPr bwMode="auto">
          <a:xfrm>
            <a:off x="3936768" y="0"/>
            <a:ext cx="3011699" cy="458391"/>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algn="r">
              <a:defRPr sz="1200"/>
            </a:lvl1pPr>
          </a:lstStyle>
          <a:p>
            <a:pPr>
              <a:defRPr/>
            </a:pPr>
            <a:endParaRPr lang="en-US" dirty="0"/>
          </a:p>
        </p:txBody>
      </p:sp>
      <p:sp>
        <p:nvSpPr>
          <p:cNvPr id="67588" name="Rectangle 4"/>
          <p:cNvSpPr>
            <a:spLocks noGrp="1" noRot="1" noChangeAspect="1" noChangeArrowheads="1" noTextEdit="1"/>
          </p:cNvSpPr>
          <p:nvPr>
            <p:ph type="sldImg" idx="2"/>
          </p:nvPr>
        </p:nvSpPr>
        <p:spPr bwMode="auto">
          <a:xfrm>
            <a:off x="1182688" y="687388"/>
            <a:ext cx="4584700" cy="3438525"/>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95008" y="4354711"/>
            <a:ext cx="5560060" cy="4125516"/>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707831"/>
            <a:ext cx="3011699" cy="458391"/>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a:defRPr sz="1200"/>
            </a:lvl1pPr>
          </a:lstStyle>
          <a:p>
            <a:pPr>
              <a:defRPr/>
            </a:pPr>
            <a:endParaRPr lang="en-US" dirty="0"/>
          </a:p>
        </p:txBody>
      </p:sp>
      <p:sp>
        <p:nvSpPr>
          <p:cNvPr id="38919" name="Rectangle 7"/>
          <p:cNvSpPr>
            <a:spLocks noGrp="1" noChangeArrowheads="1"/>
          </p:cNvSpPr>
          <p:nvPr>
            <p:ph type="sldNum" sz="quarter" idx="5"/>
          </p:nvPr>
        </p:nvSpPr>
        <p:spPr bwMode="auto">
          <a:xfrm>
            <a:off x="3936768" y="8707831"/>
            <a:ext cx="3011699" cy="458391"/>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algn="r">
              <a:defRPr sz="1200"/>
            </a:lvl1pPr>
          </a:lstStyle>
          <a:p>
            <a:pPr>
              <a:defRPr/>
            </a:pPr>
            <a:fld id="{77029631-AE1B-4118-A54C-F474CC787557}" type="slidenum">
              <a:rPr lang="en-US"/>
              <a:pPr>
                <a:defRPr/>
              </a:pPr>
              <a:t>‹#›</a:t>
            </a:fld>
            <a:endParaRPr lang="en-US" dirty="0"/>
          </a:p>
        </p:txBody>
      </p:sp>
    </p:spTree>
    <p:extLst>
      <p:ext uri="{BB962C8B-B14F-4D97-AF65-F5344CB8AC3E}">
        <p14:creationId xmlns:p14="http://schemas.microsoft.com/office/powerpoint/2010/main" val="1388651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nicefusa.org/partners/ngo/delta-kappa-gamma-society.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t>
            </a:r>
          </a:p>
          <a:p>
            <a:r>
              <a:rPr lang="en-US" dirty="0" smtClean="0"/>
              <a:t>“Heart </a:t>
            </a:r>
            <a:r>
              <a:rPr lang="en-US" dirty="0"/>
              <a:t>of a </a:t>
            </a:r>
            <a:r>
              <a:rPr lang="en-US" dirty="0" smtClean="0"/>
              <a:t>Teacher” </a:t>
            </a:r>
            <a:r>
              <a:rPr lang="en-US" dirty="0"/>
              <a:t>video</a:t>
            </a:r>
          </a:p>
          <a:p>
            <a:r>
              <a:rPr lang="en-US" dirty="0"/>
              <a:t>Question </a:t>
            </a:r>
            <a:r>
              <a:rPr lang="en-US" dirty="0" smtClean="0"/>
              <a:t>Quilt </a:t>
            </a:r>
            <a:endParaRPr lang="en-US" dirty="0"/>
          </a:p>
          <a:p>
            <a:r>
              <a:rPr lang="en-US" dirty="0"/>
              <a:t>Notebook/Resource </a:t>
            </a:r>
            <a:r>
              <a:rPr lang="en-US" dirty="0" smtClean="0"/>
              <a:t>Materials</a:t>
            </a:r>
          </a:p>
          <a:p>
            <a:r>
              <a:rPr lang="en-US" dirty="0" smtClean="0"/>
              <a:t>Evaluation form/ prizes</a:t>
            </a:r>
          </a:p>
          <a:p>
            <a:r>
              <a:rPr lang="en-US" dirty="0" smtClean="0"/>
              <a:t>Housekeeping</a:t>
            </a:r>
            <a:endParaRPr lang="en-US" dirty="0"/>
          </a:p>
          <a:p>
            <a:endParaRPr lang="en-US" dirty="0" smtClean="0"/>
          </a:p>
          <a:p>
            <a:r>
              <a:rPr lang="en-US" dirty="0" smtClean="0"/>
              <a:t>Welcome to the 2012 Leadership Training.  I am Jackie Smart, Past State President</a:t>
            </a:r>
            <a:r>
              <a:rPr lang="en-US" baseline="0" dirty="0" smtClean="0"/>
              <a:t> and Leadership Development Chairman.</a:t>
            </a:r>
            <a:endParaRPr lang="en-US" dirty="0" smtClean="0"/>
          </a:p>
          <a:p>
            <a:r>
              <a:rPr lang="en-US" dirty="0" smtClean="0"/>
              <a:t>I would like to introduce the LD Committee.  They are all past chapter presidents and have served on state committees.</a:t>
            </a:r>
          </a:p>
          <a:p>
            <a:pPr marL="172684" indent="-172684">
              <a:buFont typeface="Arial" pitchFamily="34" charset="0"/>
              <a:buChar char="•"/>
            </a:pPr>
            <a:r>
              <a:rPr lang="en-US" dirty="0"/>
              <a:t>Nancy Berkompas, Past State President, Alpha Tau</a:t>
            </a:r>
          </a:p>
          <a:p>
            <a:pPr marL="172684" indent="-172684">
              <a:buFont typeface="Arial" pitchFamily="34" charset="0"/>
              <a:buChar char="•"/>
            </a:pPr>
            <a:r>
              <a:rPr lang="en-US" dirty="0" smtClean="0"/>
              <a:t>Delores </a:t>
            </a:r>
            <a:r>
              <a:rPr lang="en-US" dirty="0" err="1"/>
              <a:t>DiGiacomo</a:t>
            </a:r>
            <a:r>
              <a:rPr lang="en-US" dirty="0"/>
              <a:t>, Mu</a:t>
            </a:r>
          </a:p>
          <a:p>
            <a:pPr marL="172684" indent="-172684">
              <a:buFont typeface="Arial" pitchFamily="34" charset="0"/>
              <a:buChar char="•"/>
            </a:pPr>
            <a:r>
              <a:rPr lang="en-US" dirty="0" smtClean="0"/>
              <a:t>Sally Garrison, State Executive Secretary, Gamma Delta</a:t>
            </a:r>
          </a:p>
          <a:p>
            <a:pPr marL="172684" indent="-172684">
              <a:buFont typeface="Arial" pitchFamily="34" charset="0"/>
              <a:buChar char="•"/>
            </a:pPr>
            <a:r>
              <a:rPr lang="en-US" dirty="0" smtClean="0"/>
              <a:t>Gwen Graham, Gamma Beta</a:t>
            </a:r>
          </a:p>
          <a:p>
            <a:pPr marL="172684" indent="-172684">
              <a:buFont typeface="Arial" pitchFamily="34" charset="0"/>
              <a:buChar char="•"/>
            </a:pPr>
            <a:r>
              <a:rPr lang="en-US" dirty="0" smtClean="0"/>
              <a:t>Susan</a:t>
            </a:r>
            <a:r>
              <a:rPr lang="en-US" baseline="0" dirty="0" smtClean="0"/>
              <a:t> Helser, Beta Rho</a:t>
            </a:r>
          </a:p>
          <a:p>
            <a:pPr marL="172684" indent="-172684">
              <a:buFont typeface="Arial" pitchFamily="34" charset="0"/>
              <a:buChar char="•"/>
            </a:pPr>
            <a:r>
              <a:rPr lang="en-US" baseline="0" dirty="0" smtClean="0"/>
              <a:t>Julie Kowlaski, Alpha Xi</a:t>
            </a:r>
          </a:p>
          <a:p>
            <a:endParaRPr lang="en-US" dirty="0" smtClean="0"/>
          </a:p>
          <a:p>
            <a:pPr marL="172684" indent="-172684">
              <a:buFont typeface="Arial" pitchFamily="34" charset="0"/>
              <a:buChar char="•"/>
            </a:pPr>
            <a:endParaRPr lang="en-US" dirty="0" smtClean="0"/>
          </a:p>
          <a:p>
            <a:pPr marL="172684" indent="-172684">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a:t>
            </a:fld>
            <a:endParaRPr lang="en-US" dirty="0"/>
          </a:p>
        </p:txBody>
      </p:sp>
    </p:spTree>
    <p:extLst>
      <p:ext uri="{BB962C8B-B14F-4D97-AF65-F5344CB8AC3E}">
        <p14:creationId xmlns:p14="http://schemas.microsoft.com/office/powerpoint/2010/main" val="228389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Bulleted points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10</a:t>
            </a:fld>
            <a:endParaRPr lang="en-US"/>
          </a:p>
        </p:txBody>
      </p:sp>
    </p:spTree>
    <p:extLst>
      <p:ext uri="{BB962C8B-B14F-4D97-AF65-F5344CB8AC3E}">
        <p14:creationId xmlns:p14="http://schemas.microsoft.com/office/powerpoint/2010/main" val="221992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6115" y="4276880"/>
            <a:ext cx="6409514" cy="4279746"/>
          </a:xfrm>
        </p:spPr>
        <p:txBody>
          <a:bodyPr/>
          <a:lstStyle/>
          <a:p>
            <a:r>
              <a:rPr lang="en-US" sz="1000" dirty="0"/>
              <a:t>This is a flowchart about the Structure of the Society.  You </a:t>
            </a:r>
            <a:r>
              <a:rPr lang="en-US" sz="1000" b="1" dirty="0"/>
              <a:t>NEED</a:t>
            </a:r>
            <a:r>
              <a:rPr lang="en-US" sz="1000" dirty="0"/>
              <a:t> to know that each member belongs to 3 levels of the Society: Chapter, State, and International.  But every level of our Society has but </a:t>
            </a:r>
            <a:r>
              <a:rPr lang="en-US" sz="1000" b="1" u="sng" dirty="0"/>
              <a:t>one</a:t>
            </a:r>
            <a:r>
              <a:rPr lang="en-US" sz="1000" u="sng" dirty="0"/>
              <a:t> </a:t>
            </a:r>
            <a:r>
              <a:rPr lang="en-US" sz="1000" b="1" u="sng" dirty="0"/>
              <a:t>mission</a:t>
            </a:r>
            <a:r>
              <a:rPr lang="en-US" sz="1000" dirty="0"/>
              <a:t> to promote professional and personal growth of women educators and excellence in education.</a:t>
            </a:r>
          </a:p>
          <a:p>
            <a:r>
              <a:rPr lang="en-US" sz="1000" b="1" dirty="0"/>
              <a:t>Some FYIs</a:t>
            </a:r>
          </a:p>
          <a:p>
            <a:r>
              <a:rPr lang="en-US" sz="1000" b="1" dirty="0"/>
              <a:t>International:</a:t>
            </a:r>
          </a:p>
          <a:p>
            <a:pPr marL="172684" indent="-172684">
              <a:buFont typeface="Arial" pitchFamily="34" charset="0"/>
              <a:buChar char="•"/>
            </a:pPr>
            <a:r>
              <a:rPr lang="en-US" sz="1000" dirty="0"/>
              <a:t>Manages Society Headquarters, Strategic Planning and oversight, Financial Management of funds, Projects and Services, Scholarships and World Fellowships</a:t>
            </a:r>
          </a:p>
          <a:p>
            <a:r>
              <a:rPr lang="en-US" sz="1000" dirty="0"/>
              <a:t>International offers information and guidelines for:</a:t>
            </a:r>
          </a:p>
          <a:p>
            <a:pPr marL="172684" indent="-172684">
              <a:buFont typeface="Arial" pitchFamily="34" charset="0"/>
              <a:buChar char="•"/>
            </a:pPr>
            <a:r>
              <a:rPr lang="en-US" sz="1000" dirty="0"/>
              <a:t>Communications, Public Relations, Leadership and Professional Development opportunities</a:t>
            </a:r>
          </a:p>
          <a:p>
            <a:r>
              <a:rPr lang="en-US" sz="1000" b="1" dirty="0"/>
              <a:t>Regional Conferences and International Conventions:</a:t>
            </a:r>
            <a:endParaRPr lang="en-US" sz="1000" dirty="0"/>
          </a:p>
          <a:p>
            <a:pPr marL="172684" indent="-172684">
              <a:buFont typeface="Arial" pitchFamily="34" charset="0"/>
              <a:buChar char="•"/>
            </a:pPr>
            <a:r>
              <a:rPr lang="en-US" sz="1000" dirty="0"/>
              <a:t>Disseminate information about Society activities, Provide educational workshops, Provide leadership training, Facilitate fellowship, Provide inspiration</a:t>
            </a:r>
          </a:p>
          <a:p>
            <a:r>
              <a:rPr lang="en-US" sz="1000" b="1" dirty="0"/>
              <a:t>State:</a:t>
            </a:r>
          </a:p>
          <a:p>
            <a:r>
              <a:rPr lang="en-US" sz="1000" dirty="0"/>
              <a:t>The state presidents serve on the International Executive Board.</a:t>
            </a:r>
          </a:p>
          <a:p>
            <a:r>
              <a:rPr lang="en-US" sz="1000" dirty="0"/>
              <a:t>The state organization offers:</a:t>
            </a:r>
          </a:p>
          <a:p>
            <a:pPr marL="172684" indent="-172684">
              <a:buFont typeface="Arial" pitchFamily="34" charset="0"/>
              <a:buChar char="•"/>
            </a:pPr>
            <a:r>
              <a:rPr lang="en-US" sz="1000" dirty="0"/>
              <a:t>Leadership Training</a:t>
            </a:r>
          </a:p>
          <a:p>
            <a:pPr marL="172684" indent="-172684">
              <a:buFont typeface="Arial" pitchFamily="34" charset="0"/>
              <a:buChar char="•"/>
            </a:pPr>
            <a:r>
              <a:rPr lang="en-US" sz="1000" dirty="0"/>
              <a:t>Projects</a:t>
            </a:r>
          </a:p>
          <a:p>
            <a:pPr marL="172684" indent="-172684">
              <a:buFont typeface="Arial" pitchFamily="34" charset="0"/>
              <a:buChar char="•"/>
            </a:pPr>
            <a:r>
              <a:rPr lang="en-US" sz="1000" dirty="0"/>
              <a:t>Scholarships and Grants</a:t>
            </a:r>
          </a:p>
          <a:p>
            <a:pPr marL="172684" indent="-172684">
              <a:buFont typeface="Arial" pitchFamily="34" charset="0"/>
              <a:buChar char="•"/>
            </a:pPr>
            <a:r>
              <a:rPr lang="en-US" sz="1000" dirty="0"/>
              <a:t>Public Relations</a:t>
            </a:r>
          </a:p>
          <a:p>
            <a:pPr marL="172684" indent="-172684">
              <a:buFont typeface="Arial" pitchFamily="34" charset="0"/>
              <a:buChar char="•"/>
            </a:pPr>
            <a:r>
              <a:rPr lang="en-US" sz="1000" dirty="0"/>
              <a:t>Communications</a:t>
            </a:r>
          </a:p>
          <a:p>
            <a:pPr marL="172684" indent="-172684">
              <a:buFont typeface="Arial" pitchFamily="34" charset="0"/>
              <a:buChar char="•"/>
            </a:pPr>
            <a:r>
              <a:rPr lang="en-US" sz="1000" dirty="0"/>
              <a:t>Chapter Support</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11</a:t>
            </a:fld>
            <a:endParaRPr lang="en-US"/>
          </a:p>
        </p:txBody>
      </p:sp>
      <p:sp>
        <p:nvSpPr>
          <p:cNvPr id="10" name="Text Box 1"/>
          <p:cNvSpPr txBox="1">
            <a:spLocks noChangeArrowheads="1"/>
          </p:cNvSpPr>
          <p:nvPr/>
        </p:nvSpPr>
        <p:spPr bwMode="auto">
          <a:xfrm>
            <a:off x="2973088" y="706686"/>
            <a:ext cx="398986"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98" tIns="46049" rIns="92098" bIns="46049" numCol="1" anchor="t" anchorCtr="0" compatLnSpc="1">
            <a:prstTxWarp prst="textNoShape">
              <a:avLst/>
            </a:prstTxWarp>
          </a:bodyPr>
          <a:lstStyle/>
          <a:p>
            <a:pPr defTabSz="920984"/>
            <a:endParaRPr lang="en-US">
              <a:latin typeface="Arial" pitchFamily="34" charset="0"/>
              <a:cs typeface="Arial" pitchFamily="34" charset="0"/>
            </a:endParaRPr>
          </a:p>
        </p:txBody>
      </p:sp>
      <p:sp>
        <p:nvSpPr>
          <p:cNvPr id="13" name="Text Box 4"/>
          <p:cNvSpPr txBox="1">
            <a:spLocks noChangeArrowheads="1"/>
          </p:cNvSpPr>
          <p:nvPr/>
        </p:nvSpPr>
        <p:spPr bwMode="auto">
          <a:xfrm>
            <a:off x="3127534" y="859482"/>
            <a:ext cx="398986"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98" tIns="46049" rIns="92098" bIns="46049" numCol="1" anchor="t" anchorCtr="0" compatLnSpc="1">
            <a:prstTxWarp prst="textNoShape">
              <a:avLst/>
            </a:prstTxWarp>
          </a:bodyPr>
          <a:lstStyle/>
          <a:p>
            <a:pPr defTabSz="920984"/>
            <a:endParaRPr lang="en-US">
              <a:latin typeface="Arial" pitchFamily="34" charset="0"/>
              <a:cs typeface="Arial" pitchFamily="34" charset="0"/>
            </a:endParaRPr>
          </a:p>
        </p:txBody>
      </p:sp>
      <p:sp>
        <p:nvSpPr>
          <p:cNvPr id="16" name="Text Box 7"/>
          <p:cNvSpPr txBox="1">
            <a:spLocks noChangeArrowheads="1"/>
          </p:cNvSpPr>
          <p:nvPr/>
        </p:nvSpPr>
        <p:spPr bwMode="auto">
          <a:xfrm>
            <a:off x="3281980" y="1012279"/>
            <a:ext cx="398986"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98" tIns="46049" rIns="92098" bIns="46049" numCol="1" anchor="t" anchorCtr="0" compatLnSpc="1">
            <a:prstTxWarp prst="textNoShape">
              <a:avLst/>
            </a:prstTxWarp>
          </a:bodyPr>
          <a:lstStyle/>
          <a:p>
            <a:pPr defTabSz="920984"/>
            <a:endParaRPr lang="en-US">
              <a:latin typeface="Arial" pitchFamily="34" charset="0"/>
              <a:cs typeface="Arial" pitchFamily="34" charset="0"/>
            </a:endParaRPr>
          </a:p>
        </p:txBody>
      </p:sp>
    </p:spTree>
    <p:extLst>
      <p:ext uri="{BB962C8B-B14F-4D97-AF65-F5344CB8AC3E}">
        <p14:creationId xmlns:p14="http://schemas.microsoft.com/office/powerpoint/2010/main" val="1868121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sure all of you know DKG’s mission and vision.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12</a:t>
            </a:fld>
            <a:endParaRPr lang="en-US"/>
          </a:p>
        </p:txBody>
      </p:sp>
    </p:spTree>
    <p:extLst>
      <p:ext uri="{BB962C8B-B14F-4D97-AF65-F5344CB8AC3E}">
        <p14:creationId xmlns:p14="http://schemas.microsoft.com/office/powerpoint/2010/main" val="87563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dirty="0"/>
              <a:t>Don’t read the 7 purposes aloud.</a:t>
            </a:r>
          </a:p>
          <a:p>
            <a:pPr defTabSz="920984">
              <a:defRPr/>
            </a:pPr>
            <a:endParaRPr lang="en-US" dirty="0"/>
          </a:p>
          <a:p>
            <a:pPr defTabSz="920984">
              <a:defRPr/>
            </a:pPr>
            <a:r>
              <a:rPr lang="en-US" dirty="0"/>
              <a:t>You know that The Delta Kappa Gamma Society International has seven basic </a:t>
            </a:r>
            <a:r>
              <a:rPr lang="en-US" i="1" dirty="0"/>
              <a:t>purposes</a:t>
            </a:r>
            <a:r>
              <a:rPr lang="en-US" dirty="0"/>
              <a:t> that govern its program of work and study. The activities of each level of the Society implement the </a:t>
            </a:r>
            <a:r>
              <a:rPr lang="en-US" i="1" dirty="0"/>
              <a:t>purposes</a:t>
            </a:r>
            <a:r>
              <a:rPr lang="en-US" dirty="0"/>
              <a:t> of the Society.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13</a:t>
            </a:fld>
            <a:endParaRPr lang="en-US"/>
          </a:p>
        </p:txBody>
      </p:sp>
    </p:spTree>
    <p:extLst>
      <p:ext uri="{BB962C8B-B14F-4D97-AF65-F5344CB8AC3E}">
        <p14:creationId xmlns:p14="http://schemas.microsoft.com/office/powerpoint/2010/main" val="395911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are flowcharts about the framework of DKG.</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14</a:t>
            </a:fld>
            <a:endParaRPr lang="en-US"/>
          </a:p>
        </p:txBody>
      </p:sp>
    </p:spTree>
    <p:extLst>
      <p:ext uri="{BB962C8B-B14F-4D97-AF65-F5344CB8AC3E}">
        <p14:creationId xmlns:p14="http://schemas.microsoft.com/office/powerpoint/2010/main" val="147856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organizations are grouped in regions so that the Society may better serve members and conduct regional conferences.  </a:t>
            </a:r>
          </a:p>
          <a:p>
            <a:endParaRPr lang="en-US" dirty="0"/>
          </a:p>
          <a:p>
            <a:r>
              <a:rPr lang="en-US" dirty="0"/>
              <a:t>Regions are non-governing entities and are not a “level” of the Society.  </a:t>
            </a:r>
          </a:p>
          <a:p>
            <a:endParaRPr lang="en-US" dirty="0"/>
          </a:p>
          <a:p>
            <a:r>
              <a:rPr lang="en-US" dirty="0"/>
              <a:t>A director is assigned to each of the five regions.  The regional directors, who are international officers, are elected at international convention by the state organization presidents within each respective region.  </a:t>
            </a:r>
          </a:p>
          <a:p>
            <a:r>
              <a:rPr lang="en-US" dirty="0"/>
              <a:t>Regional Directors:</a:t>
            </a:r>
          </a:p>
          <a:p>
            <a:pPr marL="172684" indent="-172684">
              <a:buFont typeface="Arial" pitchFamily="34" charset="0"/>
              <a:buChar char="•"/>
            </a:pPr>
            <a:r>
              <a:rPr lang="en-US" dirty="0"/>
              <a:t>Serve as liaisons between the international boards and the state organizations of their regions</a:t>
            </a:r>
          </a:p>
          <a:p>
            <a:pPr marL="172684" indent="-172684">
              <a:buFont typeface="Arial" pitchFamily="34" charset="0"/>
              <a:buChar char="•"/>
            </a:pPr>
            <a:r>
              <a:rPr lang="en-US" dirty="0"/>
              <a:t>Plan and conduct programs for regional conferences</a:t>
            </a:r>
          </a:p>
          <a:p>
            <a:pPr marL="172684" indent="-172684">
              <a:buFont typeface="Arial" pitchFamily="34" charset="0"/>
              <a:buChar char="•"/>
            </a:pPr>
            <a:r>
              <a:rPr lang="en-US" dirty="0"/>
              <a:t>Approve arrangements and publicity for regional conferences</a:t>
            </a:r>
          </a:p>
          <a:p>
            <a:pPr marL="172684" indent="-172684">
              <a:buFont typeface="Arial" pitchFamily="34" charset="0"/>
              <a:buChar char="•"/>
            </a:pPr>
            <a:r>
              <a:rPr lang="en-US" dirty="0"/>
              <a:t>Perform other duties as assigned by the international president and Executive Board</a:t>
            </a:r>
          </a:p>
          <a:p>
            <a:r>
              <a:rPr lang="en-US" dirty="0"/>
              <a:t> Regional conferences are held in odd-numbered years in order to disseminate information regarding Society activities and to provide educational workshops and leadership training.</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15</a:t>
            </a:fld>
            <a:endParaRPr lang="en-US"/>
          </a:p>
        </p:txBody>
      </p:sp>
    </p:spTree>
    <p:extLst>
      <p:ext uri="{BB962C8B-B14F-4D97-AF65-F5344CB8AC3E}">
        <p14:creationId xmlns:p14="http://schemas.microsoft.com/office/powerpoint/2010/main" val="186763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DKG has been organized in 17 member countries as of November 2009.  </a:t>
            </a:r>
          </a:p>
          <a:p>
            <a:r>
              <a:rPr lang="en-US" dirty="0"/>
              <a:t>There are currently 78 </a:t>
            </a:r>
            <a:r>
              <a:rPr lang="en-US" b="1" dirty="0"/>
              <a:t>state</a:t>
            </a:r>
            <a:r>
              <a:rPr lang="en-US" dirty="0"/>
              <a:t> organizations, all of whose presidents are voting members of the International Executive Board.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16</a:t>
            </a:fld>
            <a:endParaRPr lang="en-US"/>
          </a:p>
        </p:txBody>
      </p:sp>
    </p:spTree>
    <p:extLst>
      <p:ext uri="{BB962C8B-B14F-4D97-AF65-F5344CB8AC3E}">
        <p14:creationId xmlns:p14="http://schemas.microsoft.com/office/powerpoint/2010/main" val="201419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receive</a:t>
            </a:r>
            <a:r>
              <a:rPr lang="en-US" baseline="0" dirty="0" smtClean="0"/>
              <a:t> list of officers and chairmen with contact information.  </a:t>
            </a:r>
            <a:r>
              <a:rPr lang="en-US" b="1" baseline="0" dirty="0" smtClean="0"/>
              <a:t>Keep this list.  </a:t>
            </a:r>
            <a:r>
              <a:rPr lang="en-US" baseline="0" dirty="0" smtClean="0"/>
              <a:t>You will need</a:t>
            </a:r>
            <a:r>
              <a:rPr lang="en-US" dirty="0" smtClean="0"/>
              <a:t> to refer to it when you do your chapter yearbooks, complete your annual reports, and send them to specific chairmen.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17</a:t>
            </a:fld>
            <a:endParaRPr lang="en-US"/>
          </a:p>
        </p:txBody>
      </p:sp>
    </p:spTree>
    <p:extLst>
      <p:ext uri="{BB962C8B-B14F-4D97-AF65-F5344CB8AC3E}">
        <p14:creationId xmlns:p14="http://schemas.microsoft.com/office/powerpoint/2010/main" val="3343394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contact information is also available on the state website. It is password protected.  “</a:t>
            </a:r>
            <a:r>
              <a:rPr lang="en-US" dirty="0" err="1" smtClean="0"/>
              <a:t>womenteachers</a:t>
            </a:r>
            <a:r>
              <a:rPr lang="en-US" dirty="0" smtClean="0"/>
              <a:t>” is the pass word.  No space is used between the words.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18</a:t>
            </a:fld>
            <a:endParaRPr lang="en-US"/>
          </a:p>
        </p:txBody>
      </p:sp>
    </p:spTree>
    <p:extLst>
      <p:ext uri="{BB962C8B-B14F-4D97-AF65-F5344CB8AC3E}">
        <p14:creationId xmlns:p14="http://schemas.microsoft.com/office/powerpoint/2010/main" val="3891774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19</a:t>
            </a:fld>
            <a:endParaRPr lang="en-US" dirty="0"/>
          </a:p>
        </p:txBody>
      </p:sp>
    </p:spTree>
    <p:extLst>
      <p:ext uri="{BB962C8B-B14F-4D97-AF65-F5344CB8AC3E}">
        <p14:creationId xmlns:p14="http://schemas.microsoft.com/office/powerpoint/2010/main" val="358754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a:t>
            </a:fld>
            <a:endParaRPr lang="en-US" dirty="0"/>
          </a:p>
        </p:txBody>
      </p:sp>
    </p:spTree>
    <p:extLst>
      <p:ext uri="{BB962C8B-B14F-4D97-AF65-F5344CB8AC3E}">
        <p14:creationId xmlns:p14="http://schemas.microsoft.com/office/powerpoint/2010/main" val="1751554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Bulleted points fly in.</a:t>
            </a:r>
          </a:p>
          <a:p>
            <a:r>
              <a:rPr lang="en-US" dirty="0" smtClean="0"/>
              <a:t>You need someone to preside at a meeting and someone to take minutes.</a:t>
            </a:r>
          </a:p>
          <a:p>
            <a:r>
              <a:rPr lang="en-US" dirty="0" smtClean="0"/>
              <a:t>Presiders can be presidents, chairmen, task force leaders, or anyone else who is responsible for leading others; whether it be a committee, chapter, or meeting of another group.</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20</a:t>
            </a:fld>
            <a:endParaRPr lang="en-US"/>
          </a:p>
        </p:txBody>
      </p:sp>
    </p:spTree>
    <p:extLst>
      <p:ext uri="{BB962C8B-B14F-4D97-AF65-F5344CB8AC3E}">
        <p14:creationId xmlns:p14="http://schemas.microsoft.com/office/powerpoint/2010/main" val="250125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Points fly in.  Read them as they fly in.  Then add…</a:t>
            </a:r>
          </a:p>
          <a:p>
            <a:pPr marL="230246" indent="-230246">
              <a:buFont typeface="+mj-lt"/>
              <a:buAutoNum type="arabicPeriod"/>
            </a:pPr>
            <a:r>
              <a:rPr lang="en-US" dirty="0" smtClean="0"/>
              <a:t>Become </a:t>
            </a:r>
            <a:r>
              <a:rPr lang="en-US" dirty="0"/>
              <a:t>thoroughly familiar with your own governing documents and </a:t>
            </a:r>
            <a:r>
              <a:rPr lang="en-US" dirty="0" smtClean="0"/>
              <a:t>correct </a:t>
            </a:r>
            <a:r>
              <a:rPr lang="en-US" dirty="0"/>
              <a:t>usage of parliamentary </a:t>
            </a:r>
            <a:r>
              <a:rPr lang="en-US" dirty="0" smtClean="0"/>
              <a:t>procedure.</a:t>
            </a:r>
          </a:p>
          <a:p>
            <a:pPr marL="230246" indent="-230246">
              <a:buFont typeface="+mj-lt"/>
              <a:buAutoNum type="arabicPeriod"/>
            </a:pPr>
            <a:endParaRPr lang="en-US" dirty="0" smtClean="0"/>
          </a:p>
          <a:p>
            <a:pPr marL="230246" indent="-230246">
              <a:buFont typeface="+mj-lt"/>
              <a:buAutoNum type="arabicPeriod"/>
            </a:pPr>
            <a:r>
              <a:rPr lang="en-US" dirty="0"/>
              <a:t>Don’t allow members to press on or speak without a motion being made, seconded, and stated by the </a:t>
            </a:r>
            <a:r>
              <a:rPr lang="en-US" dirty="0" smtClean="0"/>
              <a:t>chair.</a:t>
            </a:r>
          </a:p>
          <a:p>
            <a:pPr marL="230246" indent="-230246">
              <a:buFont typeface="+mj-lt"/>
              <a:buAutoNum type="arabicPeriod"/>
            </a:pPr>
            <a:endParaRPr lang="en-US" dirty="0"/>
          </a:p>
          <a:p>
            <a:pPr marL="230246" indent="-230246">
              <a:buFont typeface="+mj-lt"/>
              <a:buAutoNum type="arabicPeriod"/>
            </a:pPr>
            <a:r>
              <a:rPr lang="en-US" dirty="0"/>
              <a:t>State the </a:t>
            </a:r>
            <a:r>
              <a:rPr lang="en-US" i="1" dirty="0"/>
              <a:t>exact </a:t>
            </a:r>
            <a:r>
              <a:rPr lang="en-US" dirty="0"/>
              <a:t>motion, or amendment so the assembly always knows what is under </a:t>
            </a:r>
            <a:r>
              <a:rPr lang="en-US" dirty="0" smtClean="0"/>
              <a:t>consideration.</a:t>
            </a:r>
            <a:endParaRPr lang="en-US" dirty="0"/>
          </a:p>
          <a:p>
            <a:pPr marL="230246" indent="-2302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21</a:t>
            </a:fld>
            <a:endParaRPr lang="en-US"/>
          </a:p>
        </p:txBody>
      </p:sp>
    </p:spTree>
    <p:extLst>
      <p:ext uri="{BB962C8B-B14F-4D97-AF65-F5344CB8AC3E}">
        <p14:creationId xmlns:p14="http://schemas.microsoft.com/office/powerpoint/2010/main" val="2423382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read the tips as they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22</a:t>
            </a:fld>
            <a:endParaRPr lang="en-US"/>
          </a:p>
        </p:txBody>
      </p:sp>
    </p:spTree>
    <p:extLst>
      <p:ext uri="{BB962C8B-B14F-4D97-AF65-F5344CB8AC3E}">
        <p14:creationId xmlns:p14="http://schemas.microsoft.com/office/powerpoint/2010/main" val="976975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lnSpc>
                <a:spcPct val="90000"/>
              </a:lnSpc>
              <a:spcBef>
                <a:spcPct val="15000"/>
              </a:spcBef>
              <a:buSzPct val="60000"/>
            </a:pPr>
            <a:r>
              <a:rPr lang="en-US" kern="1200" dirty="0" smtClean="0">
                <a:solidFill>
                  <a:schemeClr val="tx1"/>
                </a:solidFill>
              </a:rPr>
              <a:t>The minutes bullets fly in.  Some additional points….</a:t>
            </a:r>
          </a:p>
          <a:p>
            <a:pPr algn="l" eaLnBrk="1" hangingPunct="1">
              <a:lnSpc>
                <a:spcPct val="90000"/>
              </a:lnSpc>
              <a:spcBef>
                <a:spcPct val="15000"/>
              </a:spcBef>
              <a:buSzPct val="60000"/>
            </a:pPr>
            <a:endParaRPr lang="en-US" dirty="0"/>
          </a:p>
          <a:p>
            <a:pPr lvl="1" eaLnBrk="1" hangingPunct="1">
              <a:lnSpc>
                <a:spcPct val="90000"/>
              </a:lnSpc>
              <a:spcBef>
                <a:spcPct val="15000"/>
              </a:spcBef>
              <a:buSzPct val="60000"/>
            </a:pPr>
            <a:r>
              <a:rPr lang="en-US" kern="1200" dirty="0" smtClean="0">
                <a:solidFill>
                  <a:schemeClr val="tx1"/>
                </a:solidFill>
              </a:rPr>
              <a:t>Minutes are approved in chronological order.</a:t>
            </a:r>
            <a:br>
              <a:rPr lang="en-US" kern="1200" dirty="0" smtClean="0">
                <a:solidFill>
                  <a:schemeClr val="tx1"/>
                </a:solidFill>
              </a:rPr>
            </a:br>
            <a:endParaRPr lang="en-US" kern="1200" dirty="0" smtClean="0">
              <a:solidFill>
                <a:schemeClr val="tx1"/>
              </a:solidFill>
            </a:endParaRPr>
          </a:p>
          <a:p>
            <a:pPr lvl="1" eaLnBrk="1" hangingPunct="1">
              <a:lnSpc>
                <a:spcPct val="90000"/>
              </a:lnSpc>
              <a:spcBef>
                <a:spcPct val="15000"/>
              </a:spcBef>
              <a:buSzPct val="60000"/>
            </a:pPr>
            <a:r>
              <a:rPr lang="en-US" u="sng" kern="1200" dirty="0" smtClean="0">
                <a:solidFill>
                  <a:schemeClr val="tx1"/>
                </a:solidFill>
              </a:rPr>
              <a:t>No motion is required to approve minutes.</a:t>
            </a:r>
            <a:br>
              <a:rPr lang="en-US" u="sng" kern="1200" dirty="0" smtClean="0">
                <a:solidFill>
                  <a:schemeClr val="tx1"/>
                </a:solidFill>
              </a:rPr>
            </a:br>
            <a:endParaRPr lang="en-US" u="sng" kern="1200" dirty="0" smtClean="0">
              <a:solidFill>
                <a:schemeClr val="tx1"/>
              </a:solidFill>
            </a:endParaRPr>
          </a:p>
          <a:p>
            <a:pPr lvl="1" eaLnBrk="1" hangingPunct="1">
              <a:lnSpc>
                <a:spcPct val="90000"/>
              </a:lnSpc>
              <a:spcBef>
                <a:spcPct val="15000"/>
              </a:spcBef>
              <a:buSzPct val="60000"/>
            </a:pPr>
            <a:r>
              <a:rPr lang="en-US" kern="1200" dirty="0" smtClean="0">
                <a:solidFill>
                  <a:schemeClr val="tx1"/>
                </a:solidFill>
              </a:rPr>
              <a:t>The Chair asks:  </a:t>
            </a:r>
            <a:r>
              <a:rPr lang="en-US" i="1" kern="1200" dirty="0" smtClean="0">
                <a:solidFill>
                  <a:schemeClr val="tx1"/>
                </a:solidFill>
              </a:rPr>
              <a:t>Are there any corrections to the minutes?</a:t>
            </a:r>
            <a:br>
              <a:rPr lang="en-US" i="1" kern="1200" dirty="0" smtClean="0">
                <a:solidFill>
                  <a:schemeClr val="tx1"/>
                </a:solidFill>
              </a:rPr>
            </a:br>
            <a:endParaRPr lang="en-US" kern="1200" dirty="0" smtClean="0">
              <a:solidFill>
                <a:schemeClr val="tx1"/>
              </a:solidFill>
            </a:endParaRPr>
          </a:p>
          <a:p>
            <a:pPr lvl="1" eaLnBrk="1" hangingPunct="1">
              <a:lnSpc>
                <a:spcPct val="90000"/>
              </a:lnSpc>
              <a:spcBef>
                <a:spcPct val="15000"/>
              </a:spcBef>
              <a:buSzPct val="60000"/>
            </a:pPr>
            <a:r>
              <a:rPr lang="en-US" kern="1200" dirty="0" smtClean="0">
                <a:solidFill>
                  <a:schemeClr val="tx1"/>
                </a:solidFill>
              </a:rPr>
              <a:t>Minutes are adopted as presented, mailed, corrected, etc.</a:t>
            </a:r>
            <a:br>
              <a:rPr lang="en-US" kern="1200" dirty="0" smtClean="0">
                <a:solidFill>
                  <a:schemeClr val="tx1"/>
                </a:solidFill>
              </a:rPr>
            </a:br>
            <a:endParaRPr lang="en-US" kern="1200" dirty="0" smtClean="0">
              <a:solidFill>
                <a:schemeClr val="tx1"/>
              </a:solidFill>
            </a:endParaRPr>
          </a:p>
          <a:p>
            <a:pPr lvl="1" eaLnBrk="1" hangingPunct="1">
              <a:lnSpc>
                <a:spcPct val="90000"/>
              </a:lnSpc>
              <a:spcBef>
                <a:spcPct val="15000"/>
              </a:spcBef>
              <a:buSzPct val="60000"/>
            </a:pPr>
            <a:r>
              <a:rPr lang="en-US" kern="1200" dirty="0" smtClean="0">
                <a:solidFill>
                  <a:schemeClr val="tx1"/>
                </a:solidFill>
              </a:rPr>
              <a:t>Corrections can be  made any time any year, whenever they are discovered.</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23</a:t>
            </a:fld>
            <a:endParaRPr lang="en-US"/>
          </a:p>
        </p:txBody>
      </p:sp>
    </p:spTree>
    <p:extLst>
      <p:ext uri="{BB962C8B-B14F-4D97-AF65-F5344CB8AC3E}">
        <p14:creationId xmlns:p14="http://schemas.microsoft.com/office/powerpoint/2010/main" val="6046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bulleted points fly in.  Add the following comment…</a:t>
            </a:r>
          </a:p>
          <a:p>
            <a:endParaRPr lang="en-US" dirty="0" smtClean="0"/>
          </a:p>
          <a:p>
            <a:r>
              <a:rPr lang="en-US" dirty="0" smtClean="0"/>
              <a:t>Meeting notes from committees have the same purposes.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24</a:t>
            </a:fld>
            <a:endParaRPr lang="en-US"/>
          </a:p>
        </p:txBody>
      </p:sp>
    </p:spTree>
    <p:extLst>
      <p:ext uri="{BB962C8B-B14F-4D97-AF65-F5344CB8AC3E}">
        <p14:creationId xmlns:p14="http://schemas.microsoft.com/office/powerpoint/2010/main" val="6150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11188"/>
            <a:ext cx="4584700" cy="3438525"/>
          </a:xfrm>
        </p:spPr>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25</a:t>
            </a:fld>
            <a:endParaRPr lang="en-US"/>
          </a:p>
        </p:txBody>
      </p:sp>
      <p:sp>
        <p:nvSpPr>
          <p:cNvPr id="5" name="Notes Placeholder 4"/>
          <p:cNvSpPr>
            <a:spLocks noGrp="1"/>
          </p:cNvSpPr>
          <p:nvPr>
            <p:ph type="body" sz="quarter" idx="12"/>
          </p:nvPr>
        </p:nvSpPr>
        <p:spPr>
          <a:xfrm>
            <a:off x="695008" y="4201914"/>
            <a:ext cx="5560060" cy="4125516"/>
          </a:xfrm>
        </p:spPr>
        <p:txBody>
          <a:bodyPr/>
          <a:lstStyle/>
          <a:p>
            <a:r>
              <a:rPr lang="en-US" dirty="0" smtClean="0"/>
              <a:t>Add this comment:</a:t>
            </a:r>
          </a:p>
          <a:p>
            <a:r>
              <a:rPr lang="en-US" dirty="0" smtClean="0"/>
              <a:t>This </a:t>
            </a:r>
            <a:r>
              <a:rPr lang="en-US" dirty="0"/>
              <a:t>applies only to official minutes, as in a formal chapter meeting or </a:t>
            </a:r>
            <a:r>
              <a:rPr lang="en-US" dirty="0" smtClean="0"/>
              <a:t>similar meeting.</a:t>
            </a:r>
            <a:endParaRPr lang="en-US" dirty="0"/>
          </a:p>
        </p:txBody>
      </p:sp>
    </p:spTree>
    <p:extLst>
      <p:ext uri="{BB962C8B-B14F-4D97-AF65-F5344CB8AC3E}">
        <p14:creationId xmlns:p14="http://schemas.microsoft.com/office/powerpoint/2010/main" val="191516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need to talk a little about the Alpha Iota </a:t>
            </a:r>
            <a:r>
              <a:rPr lang="en-US" dirty="0"/>
              <a:t>s</a:t>
            </a:r>
            <a:r>
              <a:rPr lang="en-US" dirty="0" smtClean="0"/>
              <a:t>tate organization website.</a:t>
            </a:r>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26</a:t>
            </a:fld>
            <a:endParaRPr lang="en-US" dirty="0"/>
          </a:p>
        </p:txBody>
      </p:sp>
    </p:spTree>
    <p:extLst>
      <p:ext uri="{BB962C8B-B14F-4D97-AF65-F5344CB8AC3E}">
        <p14:creationId xmlns:p14="http://schemas.microsoft.com/office/powerpoint/2010/main" val="497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defRPr/>
            </a:pPr>
            <a:r>
              <a:rPr lang="en-US" kern="0" dirty="0"/>
              <a:t>Be sure to check the state website regularly.</a:t>
            </a:r>
          </a:p>
          <a:p>
            <a:pPr eaLnBrk="0" hangingPunct="0">
              <a:defRPr/>
            </a:pPr>
            <a:r>
              <a:rPr lang="en-US" kern="0" dirty="0"/>
              <a:t>Assign someone in the chapter to be a “</a:t>
            </a:r>
            <a:r>
              <a:rPr lang="en-US" kern="0" dirty="0" err="1"/>
              <a:t>webwatcher</a:t>
            </a:r>
            <a:r>
              <a:rPr lang="en-US" kern="0" dirty="0"/>
              <a:t>” and report to the membership.</a:t>
            </a:r>
          </a:p>
          <a:p>
            <a:pPr eaLnBrk="0" hangingPunct="0">
              <a:defRPr/>
            </a:pPr>
            <a:r>
              <a:rPr lang="en-US" kern="0" dirty="0"/>
              <a:t>Encourage your chapter members to visit the state website.</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27</a:t>
            </a:fld>
            <a:endParaRPr lang="en-US"/>
          </a:p>
        </p:txBody>
      </p:sp>
    </p:spTree>
    <p:extLst>
      <p:ext uri="{BB962C8B-B14F-4D97-AF65-F5344CB8AC3E}">
        <p14:creationId xmlns:p14="http://schemas.microsoft.com/office/powerpoint/2010/main" val="2570308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r>
              <a:rPr lang="en-US" kern="0" dirty="0"/>
              <a:t>As attendees read the slide mention…</a:t>
            </a:r>
          </a:p>
          <a:p>
            <a:pPr>
              <a:spcBef>
                <a:spcPct val="20000"/>
              </a:spcBef>
              <a:defRPr/>
            </a:pPr>
            <a:endParaRPr lang="en-US" kern="0" dirty="0"/>
          </a:p>
          <a:p>
            <a:pPr>
              <a:spcBef>
                <a:spcPct val="20000"/>
              </a:spcBef>
              <a:defRPr/>
            </a:pPr>
            <a:r>
              <a:rPr lang="en-US" kern="0" dirty="0"/>
              <a:t>Forms on the state website include:</a:t>
            </a:r>
          </a:p>
          <a:p>
            <a:pPr marL="345369" indent="-345369">
              <a:spcBef>
                <a:spcPct val="20000"/>
              </a:spcBef>
              <a:buFont typeface="Wingdings" pitchFamily="2" charset="2"/>
              <a:buChar char="ü"/>
              <a:defRPr/>
            </a:pPr>
            <a:r>
              <a:rPr lang="en-US" kern="0" dirty="0"/>
              <a:t>Scholarships</a:t>
            </a:r>
          </a:p>
          <a:p>
            <a:pPr marL="345369" indent="-345369">
              <a:spcBef>
                <a:spcPct val="20000"/>
              </a:spcBef>
              <a:buFont typeface="Wingdings" pitchFamily="2" charset="2"/>
              <a:buChar char="ü"/>
              <a:defRPr/>
            </a:pPr>
            <a:r>
              <a:rPr lang="en-US" kern="0" dirty="0"/>
              <a:t>Chapter Woman of Distinction</a:t>
            </a:r>
          </a:p>
          <a:p>
            <a:pPr marL="345369" indent="-345369">
              <a:spcBef>
                <a:spcPct val="20000"/>
              </a:spcBef>
              <a:buFont typeface="Wingdings" pitchFamily="2" charset="2"/>
              <a:buChar char="ü"/>
              <a:defRPr/>
            </a:pPr>
            <a:r>
              <a:rPr lang="en-US" kern="0" dirty="0"/>
              <a:t>State Woman of Distinction</a:t>
            </a:r>
          </a:p>
          <a:p>
            <a:pPr marL="345369" indent="-345369">
              <a:spcBef>
                <a:spcPct val="20000"/>
              </a:spcBef>
              <a:buFont typeface="Wingdings" pitchFamily="2" charset="2"/>
              <a:buChar char="ü"/>
              <a:defRPr/>
            </a:pPr>
            <a:r>
              <a:rPr lang="en-US" kern="0" dirty="0"/>
              <a:t>Chapter Visitation Request</a:t>
            </a:r>
          </a:p>
          <a:p>
            <a:pPr marL="345369" indent="-345369">
              <a:spcBef>
                <a:spcPct val="20000"/>
              </a:spcBef>
              <a:buFont typeface="Wingdings" pitchFamily="2" charset="2"/>
              <a:buChar char="ü"/>
              <a:defRPr/>
            </a:pPr>
            <a:r>
              <a:rPr lang="en-US" kern="0" dirty="0"/>
              <a:t>Newsletter Information</a:t>
            </a:r>
          </a:p>
          <a:p>
            <a:pPr marL="345369" indent="-345369">
              <a:spcBef>
                <a:spcPct val="20000"/>
              </a:spcBef>
              <a:buFont typeface="Wingdings" pitchFamily="2" charset="2"/>
              <a:buChar char="ü"/>
              <a:defRPr/>
            </a:pPr>
            <a:r>
              <a:rPr lang="en-US" kern="0" dirty="0"/>
              <a:t>Form 6: Death of a Member</a:t>
            </a:r>
          </a:p>
          <a:p>
            <a:pPr marL="345369" indent="-345369">
              <a:spcBef>
                <a:spcPct val="20000"/>
              </a:spcBef>
              <a:buFont typeface="Wingdings" pitchFamily="2" charset="2"/>
              <a:buChar char="ü"/>
              <a:defRPr/>
            </a:pPr>
            <a:r>
              <a:rPr lang="en-US" kern="0" dirty="0"/>
              <a:t>Wilma Adams Application</a:t>
            </a:r>
          </a:p>
          <a:p>
            <a:pPr marL="345369" indent="-345369">
              <a:spcBef>
                <a:spcPct val="20000"/>
              </a:spcBef>
              <a:buFont typeface="Wingdings" pitchFamily="2" charset="2"/>
              <a:buChar char="ü"/>
              <a:defRPr/>
            </a:pPr>
            <a:r>
              <a:rPr lang="en-US" kern="0" dirty="0"/>
              <a:t>Friend of Education</a:t>
            </a:r>
          </a:p>
          <a:p>
            <a:pPr marL="345369" indent="-345369">
              <a:spcBef>
                <a:spcPct val="20000"/>
              </a:spcBef>
              <a:buFont typeface="Wingdings" pitchFamily="2" charset="2"/>
              <a:buChar char="ü"/>
              <a:defRPr/>
            </a:pPr>
            <a:r>
              <a:rPr lang="en-US" kern="0" dirty="0"/>
              <a:t>Yearbook Information</a:t>
            </a:r>
          </a:p>
          <a:p>
            <a:pPr marL="345369" indent="-345369">
              <a:spcBef>
                <a:spcPct val="20000"/>
              </a:spcBef>
              <a:buFont typeface="Wingdings" pitchFamily="2" charset="2"/>
              <a:buChar char="§"/>
              <a:defRPr/>
            </a:pPr>
            <a:endParaRPr lang="en-US" b="1" kern="0" dirty="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28</a:t>
            </a:fld>
            <a:endParaRPr lang="en-US"/>
          </a:p>
        </p:txBody>
      </p:sp>
    </p:spTree>
    <p:extLst>
      <p:ext uri="{BB962C8B-B14F-4D97-AF65-F5344CB8AC3E}">
        <p14:creationId xmlns:p14="http://schemas.microsoft.com/office/powerpoint/2010/main" val="88470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r>
              <a:rPr lang="en-US" b="1" kern="0" dirty="0"/>
              <a:t>President’s Mailings</a:t>
            </a:r>
          </a:p>
          <a:p>
            <a:pPr>
              <a:spcBef>
                <a:spcPct val="20000"/>
              </a:spcBef>
              <a:defRPr/>
            </a:pPr>
            <a:r>
              <a:rPr lang="en-US" kern="0" dirty="0"/>
              <a:t>Each month you will receive an email alert from State </a:t>
            </a:r>
            <a:r>
              <a:rPr lang="en-US" kern="0" dirty="0" smtClean="0"/>
              <a:t>President Olive </a:t>
            </a:r>
            <a:r>
              <a:rPr lang="en-US" kern="0" dirty="0"/>
              <a:t>Horning telling you the President’s Mailing has been posted.</a:t>
            </a:r>
          </a:p>
          <a:p>
            <a:pPr>
              <a:spcBef>
                <a:spcPct val="20000"/>
              </a:spcBef>
              <a:defRPr/>
            </a:pPr>
            <a:r>
              <a:rPr lang="en-US" kern="0" dirty="0"/>
              <a:t>There are tabs for the monthly President’s Mailings.  </a:t>
            </a:r>
          </a:p>
          <a:p>
            <a:pPr>
              <a:spcBef>
                <a:spcPct val="20000"/>
              </a:spcBef>
              <a:defRPr/>
            </a:pPr>
            <a:r>
              <a:rPr lang="en-US" kern="0" dirty="0"/>
              <a:t>Just click the month tab and the President’s newsletter and any other flyers will be available for you.</a:t>
            </a:r>
          </a:p>
          <a:p>
            <a:pPr>
              <a:spcBef>
                <a:spcPct val="20000"/>
              </a:spcBef>
              <a:defRPr/>
            </a:pPr>
            <a:endParaRPr lang="en-US" kern="0" dirty="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29</a:t>
            </a:fld>
            <a:endParaRPr lang="en-US"/>
          </a:p>
        </p:txBody>
      </p:sp>
    </p:spTree>
    <p:extLst>
      <p:ext uri="{BB962C8B-B14F-4D97-AF65-F5344CB8AC3E}">
        <p14:creationId xmlns:p14="http://schemas.microsoft.com/office/powerpoint/2010/main" val="367413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here to help you plan, prepare, and lead.</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a:t>
            </a:fld>
            <a:endParaRPr lang="en-US" dirty="0"/>
          </a:p>
        </p:txBody>
      </p:sp>
    </p:spTree>
    <p:extLst>
      <p:ext uri="{BB962C8B-B14F-4D97-AF65-F5344CB8AC3E}">
        <p14:creationId xmlns:p14="http://schemas.microsoft.com/office/powerpoint/2010/main" val="3012690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Wolverine </a:t>
            </a:r>
            <a:r>
              <a:rPr lang="en-US" dirty="0" smtClean="0"/>
              <a:t>is the state newsletter is also on the website.</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30</a:t>
            </a:fld>
            <a:endParaRPr lang="en-US"/>
          </a:p>
        </p:txBody>
      </p:sp>
    </p:spTree>
    <p:extLst>
      <p:ext uri="{BB962C8B-B14F-4D97-AF65-F5344CB8AC3E}">
        <p14:creationId xmlns:p14="http://schemas.microsoft.com/office/powerpoint/2010/main" val="1920663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word about the state committees…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31</a:t>
            </a:fld>
            <a:endParaRPr lang="en-US" dirty="0"/>
          </a:p>
        </p:txBody>
      </p:sp>
    </p:spTree>
    <p:extLst>
      <p:ext uri="{BB962C8B-B14F-4D97-AF65-F5344CB8AC3E}">
        <p14:creationId xmlns:p14="http://schemas.microsoft.com/office/powerpoint/2010/main" val="2563846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International Convention in Spokane in 2010, the Program of Work Committee was tweaked a bit and the Educational Excellence Committee was formed.</a:t>
            </a:r>
          </a:p>
          <a:p>
            <a:r>
              <a:rPr lang="en-US" dirty="0"/>
              <a:t>This </a:t>
            </a:r>
            <a:r>
              <a:rPr lang="en-US" b="1" dirty="0"/>
              <a:t>committee </a:t>
            </a:r>
            <a:r>
              <a:rPr lang="en-US" b="1" dirty="0" smtClean="0"/>
              <a:t>promotes </a:t>
            </a:r>
            <a:r>
              <a:rPr lang="en-US" b="1" dirty="0"/>
              <a:t>programs and projects for excellence in education</a:t>
            </a:r>
            <a:r>
              <a:rPr lang="en-US" dirty="0" smtClean="0"/>
              <a:t>.</a:t>
            </a:r>
          </a:p>
          <a:p>
            <a:r>
              <a:rPr lang="en-US" dirty="0" smtClean="0"/>
              <a:t>The committee identifies long-term and short-term programs and projects that focus upon topics adopted by the Society. </a:t>
            </a:r>
          </a:p>
          <a:p>
            <a:r>
              <a:rPr lang="en-US" dirty="0" smtClean="0"/>
              <a:t>The committee supports programs of action that:</a:t>
            </a:r>
          </a:p>
          <a:p>
            <a:pPr marL="172684" indent="-172684">
              <a:buFont typeface="Arial" pitchFamily="34" charset="0"/>
              <a:buChar char="•"/>
            </a:pPr>
            <a:r>
              <a:rPr lang="en-US" dirty="0" smtClean="0"/>
              <a:t>promote the personal well-being, intellectual growth, and global awareness of women educators; </a:t>
            </a:r>
          </a:p>
          <a:p>
            <a:pPr marL="172684" indent="-172684">
              <a:buFont typeface="Arial" pitchFamily="34" charset="0"/>
              <a:buChar char="•"/>
            </a:pPr>
            <a:r>
              <a:rPr lang="en-US" dirty="0" smtClean="0"/>
              <a:t>encourage a focus on the arts at international conventions, regional conferences and state organization conventions; </a:t>
            </a:r>
          </a:p>
          <a:p>
            <a:pPr marL="172684" indent="-172684">
              <a:buFont typeface="Arial" pitchFamily="34" charset="0"/>
              <a:buChar char="•"/>
            </a:pPr>
            <a:r>
              <a:rPr lang="en-US" dirty="0" smtClean="0"/>
              <a:t>develop strategies that will enable chapters to encourage members to become leaders.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32</a:t>
            </a:fld>
            <a:endParaRPr lang="en-US" dirty="0"/>
          </a:p>
        </p:txBody>
      </p:sp>
    </p:spTree>
    <p:extLst>
      <p:ext uri="{BB962C8B-B14F-4D97-AF65-F5344CB8AC3E}">
        <p14:creationId xmlns:p14="http://schemas.microsoft.com/office/powerpoint/2010/main" val="100581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Schools for Africa works with </a:t>
            </a:r>
            <a:r>
              <a:rPr lang="en-US" dirty="0" smtClean="0">
                <a:solidFill>
                  <a:srgbClr val="0070C0"/>
                </a:solidFill>
                <a:effectLst/>
                <a:hlinkClick r:id="rId3"/>
              </a:rPr>
              <a:t>UNICEF</a:t>
            </a:r>
            <a:r>
              <a:rPr lang="en-US" dirty="0" smtClean="0">
                <a:effectLst/>
              </a:rPr>
              <a:t> and with governments, local authorities, communities and other partners to: </a:t>
            </a:r>
          </a:p>
          <a:p>
            <a:pPr marL="172684" indent="-172684">
              <a:buFont typeface="Arial" pitchFamily="34" charset="0"/>
              <a:buChar char="•"/>
            </a:pPr>
            <a:r>
              <a:rPr lang="en-US" dirty="0"/>
              <a:t>Build and rehabilitate 1,000 schools;</a:t>
            </a:r>
            <a:endParaRPr lang="en-US" dirty="0" smtClean="0">
              <a:effectLst/>
            </a:endParaRPr>
          </a:p>
          <a:p>
            <a:pPr marL="172684" indent="-172684">
              <a:buFont typeface="Arial" pitchFamily="34" charset="0"/>
              <a:buChar char="•"/>
            </a:pPr>
            <a:r>
              <a:rPr lang="en-US" dirty="0"/>
              <a:t>Create schools that offer a safe and protective environment where children can learn and play;</a:t>
            </a:r>
            <a:endParaRPr lang="en-US" dirty="0" smtClean="0">
              <a:effectLst/>
            </a:endParaRPr>
          </a:p>
          <a:p>
            <a:pPr marL="172684" indent="-172684">
              <a:buFont typeface="Arial" pitchFamily="34" charset="0"/>
              <a:buChar char="•"/>
            </a:pPr>
            <a:r>
              <a:rPr lang="en-US" dirty="0"/>
              <a:t>Provide access to clean water and separate sanitation facilities for boys and girls in those schools;</a:t>
            </a:r>
            <a:endParaRPr lang="en-US" dirty="0" smtClean="0">
              <a:effectLst/>
            </a:endParaRPr>
          </a:p>
          <a:p>
            <a:pPr marL="172684" indent="-172684">
              <a:buFont typeface="Arial" pitchFamily="34" charset="0"/>
              <a:buChar char="•"/>
            </a:pPr>
            <a:r>
              <a:rPr lang="en-US" dirty="0"/>
              <a:t>Supply exercise books, pens, proper furniture and other school and sports materials;</a:t>
            </a:r>
            <a:endParaRPr lang="en-US" dirty="0" smtClean="0">
              <a:effectLst/>
            </a:endParaRPr>
          </a:p>
          <a:p>
            <a:pPr marL="172684" indent="-172684">
              <a:buFont typeface="Arial" pitchFamily="34" charset="0"/>
              <a:buChar char="•"/>
            </a:pPr>
            <a:r>
              <a:rPr lang="en-US" dirty="0"/>
              <a:t>Train 100,000 teachers to provide children with quality education and basic life skills;</a:t>
            </a:r>
            <a:endParaRPr lang="en-US" dirty="0" smtClean="0">
              <a:effectLst/>
            </a:endParaRPr>
          </a:p>
          <a:p>
            <a:pPr marL="172684" indent="-172684">
              <a:buFont typeface="Arial" pitchFamily="34" charset="0"/>
              <a:buChar char="•"/>
            </a:pPr>
            <a:r>
              <a:rPr lang="en-US" dirty="0"/>
              <a:t>Educate children about proper hygiene and HIV prevention; this knowledge is passed on to siblings, parents, and the community at large. </a:t>
            </a:r>
            <a:endParaRPr lang="en-US" dirty="0" smtClean="0">
              <a:effectLst/>
            </a:endParaRPr>
          </a:p>
          <a:p>
            <a:endParaRPr lang="en-US" dirty="0"/>
          </a:p>
        </p:txBody>
      </p:sp>
    </p:spTree>
    <p:extLst>
      <p:ext uri="{BB962C8B-B14F-4D97-AF65-F5344CB8AC3E}">
        <p14:creationId xmlns:p14="http://schemas.microsoft.com/office/powerpoint/2010/main" val="500198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ffectLst/>
              </a:rPr>
              <a:t>Teachers Helping Another Teacher</a:t>
            </a:r>
            <a:r>
              <a:rPr lang="en-US" dirty="0" smtClean="0">
                <a:effectLst/>
              </a:rPr>
              <a:t>  (THAT) Program is a program for Early-career educator support. that originated in the California State Organization. </a:t>
            </a:r>
          </a:p>
          <a:p>
            <a:endParaRPr lang="en-US" dirty="0"/>
          </a:p>
          <a:p>
            <a:r>
              <a:rPr lang="en-US" dirty="0" smtClean="0">
                <a:effectLst/>
              </a:rPr>
              <a:t>The Educational Excellence Committee has recommended this program as a model for chapters across the Society.</a:t>
            </a:r>
          </a:p>
          <a:p>
            <a:endParaRPr lang="en-US" dirty="0" smtClean="0">
              <a:effectLst/>
            </a:endParaRPr>
          </a:p>
          <a:p>
            <a:r>
              <a:rPr lang="en-US" dirty="0" smtClean="0">
                <a:effectLst/>
              </a:rPr>
              <a:t>The program encourages members/chapters to be creative in support of early-career educators as many are already doing. </a:t>
            </a:r>
          </a:p>
          <a:p>
            <a:pPr marL="172684" indent="-172684">
              <a:buFont typeface="Arial" pitchFamily="34" charset="0"/>
              <a:buChar char="•"/>
            </a:pPr>
            <a:r>
              <a:rPr lang="en-US" dirty="0" smtClean="0">
                <a:effectLst/>
              </a:rPr>
              <a:t>Each chapter is to keep a record of the hours members spend with their support for Early-career educators and money spent for this support. </a:t>
            </a:r>
          </a:p>
          <a:p>
            <a:pPr marL="172684" indent="-172684">
              <a:buFont typeface="Arial" pitchFamily="34" charset="0"/>
              <a:buChar char="•"/>
            </a:pPr>
            <a:r>
              <a:rPr lang="en-US" dirty="0" smtClean="0">
                <a:effectLst/>
              </a:rPr>
              <a:t>A (phony) check representing the total amount of hours will be presented to a government official in Washington, D.C., in the summer of 2012 to show how much our Society has saved them because of our support. </a:t>
            </a:r>
            <a:br>
              <a:rPr lang="en-US" dirty="0" smtClean="0">
                <a:effectLst/>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34</a:t>
            </a:fld>
            <a:endParaRPr lang="en-US" dirty="0"/>
          </a:p>
        </p:txBody>
      </p:sp>
    </p:spTree>
    <p:extLst>
      <p:ext uri="{BB962C8B-B14F-4D97-AF65-F5344CB8AC3E}">
        <p14:creationId xmlns:p14="http://schemas.microsoft.com/office/powerpoint/2010/main" val="89825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7784" y="4201914"/>
            <a:ext cx="5560060" cy="4201914"/>
          </a:xfrm>
        </p:spPr>
        <p:txBody>
          <a:bodyPr/>
          <a:lstStyle/>
          <a:p>
            <a:r>
              <a:rPr lang="en-US" b="1" dirty="0"/>
              <a:t>Programs and activities pertinent to this goal are extremely varied and include, but are not limited to, such topics as: </a:t>
            </a:r>
          </a:p>
          <a:p>
            <a:r>
              <a:rPr lang="en-US" dirty="0"/>
              <a:t>Responding to </a:t>
            </a:r>
            <a:r>
              <a:rPr lang="en-US" i="1" dirty="0"/>
              <a:t>No Child Left Behind 	</a:t>
            </a:r>
            <a:r>
              <a:rPr lang="en-US" dirty="0"/>
              <a:t>Creating a Safe Environment </a:t>
            </a:r>
          </a:p>
          <a:p>
            <a:r>
              <a:rPr lang="en-US" dirty="0"/>
              <a:t>Project Green		E-Learning </a:t>
            </a:r>
          </a:p>
          <a:p>
            <a:r>
              <a:rPr lang="en-US" dirty="0"/>
              <a:t>Social Networking 		Response to Interventions (RTI) </a:t>
            </a:r>
          </a:p>
          <a:p>
            <a:r>
              <a:rPr lang="en-US" dirty="0"/>
              <a:t>Brain Research 		Best Practices </a:t>
            </a:r>
          </a:p>
          <a:p>
            <a:r>
              <a:rPr lang="en-US" dirty="0"/>
              <a:t>Multiple Intelligences 		Common Standards </a:t>
            </a:r>
          </a:p>
          <a:p>
            <a:r>
              <a:rPr lang="en-US" dirty="0"/>
              <a:t>Technology Advancements 	</a:t>
            </a:r>
            <a:r>
              <a:rPr lang="en-US"/>
              <a:t>Differentiated </a:t>
            </a:r>
            <a:r>
              <a:rPr lang="en-US" smtClean="0"/>
              <a:t>Instruction</a:t>
            </a:r>
            <a:endParaRPr lang="en-US" dirty="0"/>
          </a:p>
          <a:p>
            <a:r>
              <a:rPr lang="en-US" dirty="0" smtClean="0"/>
              <a:t>Mentorship 			Inquiry </a:t>
            </a:r>
            <a:r>
              <a:rPr lang="en-US" dirty="0"/>
              <a:t>Based Learning </a:t>
            </a:r>
          </a:p>
          <a:p>
            <a:r>
              <a:rPr lang="en-US" dirty="0"/>
              <a:t>Raising Global Awareness via Poetry 	</a:t>
            </a:r>
            <a:r>
              <a:rPr lang="en-US" dirty="0" smtClean="0"/>
              <a:t>Authentic </a:t>
            </a:r>
            <a:r>
              <a:rPr lang="en-US" dirty="0"/>
              <a:t>Student Performances </a:t>
            </a:r>
          </a:p>
          <a:p>
            <a:r>
              <a:rPr lang="en-US" dirty="0"/>
              <a:t>Creating Caring Communities 	Integration of Visual Arts </a:t>
            </a:r>
          </a:p>
          <a:p>
            <a:r>
              <a:rPr lang="en-US" dirty="0"/>
              <a:t>Closing the Achievement Gap 	Research Based Instruction </a:t>
            </a:r>
          </a:p>
          <a:p>
            <a:r>
              <a:rPr lang="en-US" dirty="0"/>
              <a:t>Tech Tools 			Early Childhood Education </a:t>
            </a:r>
          </a:p>
          <a:p>
            <a:r>
              <a:rPr lang="en-US" dirty="0"/>
              <a:t>Professional Learning Community 	Organization Effectiveness </a:t>
            </a:r>
          </a:p>
          <a:p>
            <a:r>
              <a:rPr lang="en-US" dirty="0"/>
              <a:t>Incorporating Technology 		Sustaining Innovation &amp; Excellence </a:t>
            </a:r>
          </a:p>
          <a:p>
            <a:r>
              <a:rPr lang="en-US" dirty="0"/>
              <a:t>Effective Communication </a:t>
            </a:r>
            <a:endParaRPr lang="en-US" dirty="0" smtClean="0"/>
          </a:p>
          <a:p>
            <a:r>
              <a:rPr lang="en-US" dirty="0" smtClean="0"/>
              <a:t>STEM </a:t>
            </a:r>
            <a:r>
              <a:rPr lang="en-US" dirty="0"/>
              <a:t>Initiatives (</a:t>
            </a:r>
            <a:r>
              <a:rPr lang="en-US" dirty="0" smtClean="0"/>
              <a:t>Science, Technology, </a:t>
            </a:r>
            <a:r>
              <a:rPr lang="en-US" dirty="0"/>
              <a:t>Engineering, Math) </a:t>
            </a:r>
          </a:p>
          <a:p>
            <a:r>
              <a:rPr lang="en-US" dirty="0"/>
              <a:t>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35</a:t>
            </a:fld>
            <a:endParaRPr lang="en-US" dirty="0"/>
          </a:p>
        </p:txBody>
      </p:sp>
    </p:spTree>
    <p:extLst>
      <p:ext uri="{BB962C8B-B14F-4D97-AF65-F5344CB8AC3E}">
        <p14:creationId xmlns:p14="http://schemas.microsoft.com/office/powerpoint/2010/main" val="3338599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8313"/>
            <a:ext cx="5560060" cy="4201914"/>
          </a:xfrm>
        </p:spPr>
        <p:txBody>
          <a:bodyPr/>
          <a:lstStyle/>
          <a:p>
            <a:r>
              <a:rPr lang="en-US" dirty="0"/>
              <a:t> Delta Kappa Gamma has a partnership with UNICEF. For almost fifteen years, directly after achieving NGO status (Non-Governmental Organization), the Society has partnered with the U.S. Fund for UNICEF in support of education in developing countries.</a:t>
            </a:r>
          </a:p>
          <a:p>
            <a:pPr marL="172684" indent="-172684">
              <a:buFont typeface="Arial" pitchFamily="34" charset="0"/>
              <a:buChar char="•"/>
            </a:pPr>
            <a:r>
              <a:rPr lang="en-US" dirty="0"/>
              <a:t>In 1996 the Gambia Project, which assisted girls to remain in school by providing funds for their education, was launched. </a:t>
            </a:r>
          </a:p>
          <a:p>
            <a:pPr marL="172684" indent="-172684">
              <a:buFont typeface="Arial" pitchFamily="34" charset="0"/>
              <a:buChar char="•"/>
            </a:pPr>
            <a:r>
              <a:rPr lang="en-US" dirty="0"/>
              <a:t>In 1999 we joined in the Pro-Maya Project to assist children and their schools in Chiapas, Mexico.</a:t>
            </a:r>
          </a:p>
          <a:p>
            <a:pPr marL="172684" indent="-172684">
              <a:buFont typeface="Arial" pitchFamily="34" charset="0"/>
              <a:buChar char="•"/>
            </a:pPr>
            <a:r>
              <a:rPr lang="en-US" dirty="0"/>
              <a:t>In 2003 the Society was invited to support a partnership for teacher education in Afghanistan. By June 2009 the final total raised for the Afghanistan project alone was $203,124, and altogether members have raised over $273,000 in support of UNICEF-related projects. </a:t>
            </a:r>
          </a:p>
          <a:p>
            <a:pPr marL="172684" indent="-172684">
              <a:buFont typeface="Arial" pitchFamily="34" charset="0"/>
              <a:buChar char="•"/>
            </a:pPr>
            <a:r>
              <a:rPr lang="en-US" dirty="0"/>
              <a:t>In 2010 </a:t>
            </a:r>
            <a:r>
              <a:rPr lang="en-US" b="1" dirty="0"/>
              <a:t>Schools for Africa</a:t>
            </a:r>
            <a:r>
              <a:rPr lang="en-US" dirty="0"/>
              <a:t>, a joint project funded by UNICEF and the Nelson Mandela Foundation to promote education for children in Africa was approved as an official Society project at the International Convention held in Spokane.</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36</a:t>
            </a:fld>
            <a:endParaRPr lang="en-US" dirty="0"/>
          </a:p>
        </p:txBody>
      </p:sp>
    </p:spTree>
    <p:extLst>
      <p:ext uri="{BB962C8B-B14F-4D97-AF65-F5344CB8AC3E}">
        <p14:creationId xmlns:p14="http://schemas.microsoft.com/office/powerpoint/2010/main" val="1522498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0" i="0" u="none" strike="noStrike" kern="1200" baseline="0" dirty="0" smtClean="0">
                <a:solidFill>
                  <a:schemeClr val="tx1"/>
                </a:solidFill>
              </a:rPr>
              <a:t>DKG‘s Mission is </a:t>
            </a:r>
            <a:r>
              <a:rPr lang="en-US" b="1" i="1" u="none" strike="noStrike" kern="1200" baseline="0" dirty="0" smtClean="0">
                <a:solidFill>
                  <a:schemeClr val="tx1"/>
                </a:solidFill>
              </a:rPr>
              <a:t>to promote the professional and personal growth of women educators and excellence in education. </a:t>
            </a:r>
          </a:p>
          <a:p>
            <a:endParaRPr lang="en-US" b="1" i="1" dirty="0"/>
          </a:p>
          <a:p>
            <a:r>
              <a:rPr lang="en-US" b="0" i="0" u="none" strike="noStrike" kern="1200" baseline="0" dirty="0" smtClean="0">
                <a:solidFill>
                  <a:schemeClr val="tx1"/>
                </a:solidFill>
              </a:rPr>
              <a:t>This Mission clearly focuses on three critical components that define and foster the impact of DKG members worldwide. By developing </a:t>
            </a:r>
            <a:r>
              <a:rPr lang="en-US" b="1" i="0" u="none" strike="noStrike" kern="1200" baseline="0" dirty="0" smtClean="0">
                <a:solidFill>
                  <a:schemeClr val="tx1"/>
                </a:solidFill>
              </a:rPr>
              <a:t>professionally </a:t>
            </a:r>
            <a:r>
              <a:rPr lang="en-US" b="0" i="0" u="none" strike="noStrike" kern="1200" baseline="0" dirty="0" smtClean="0">
                <a:solidFill>
                  <a:schemeClr val="tx1"/>
                </a:solidFill>
              </a:rPr>
              <a:t>and </a:t>
            </a:r>
            <a:r>
              <a:rPr lang="en-US" b="1" i="0" u="none" strike="noStrike" kern="1200" baseline="0" dirty="0" smtClean="0">
                <a:solidFill>
                  <a:schemeClr val="tx1"/>
                </a:solidFill>
              </a:rPr>
              <a:t>personally</a:t>
            </a:r>
            <a:r>
              <a:rPr lang="en-US" b="0" i="0" u="none" strike="noStrike" kern="1200" baseline="0" dirty="0" smtClean="0">
                <a:solidFill>
                  <a:schemeClr val="tx1"/>
                </a:solidFill>
              </a:rPr>
              <a:t>, a DKG member is better able to </a:t>
            </a:r>
            <a:r>
              <a:rPr lang="en-US" b="1" i="0" u="none" strike="noStrike" kern="1200" baseline="0" dirty="0" smtClean="0">
                <a:solidFill>
                  <a:schemeClr val="tx1"/>
                </a:solidFill>
              </a:rPr>
              <a:t>impact </a:t>
            </a:r>
            <a:r>
              <a:rPr lang="en-US" b="0" i="0" u="none" strike="noStrike" kern="1200" baseline="0" dirty="0" smtClean="0">
                <a:solidFill>
                  <a:schemeClr val="tx1"/>
                </a:solidFill>
              </a:rPr>
              <a:t>educational excellence—because she is a </a:t>
            </a:r>
            <a:r>
              <a:rPr lang="en-US" b="1" i="0" u="none" strike="noStrike" kern="1200" baseline="0" dirty="0" smtClean="0">
                <a:solidFill>
                  <a:schemeClr val="tx1"/>
                </a:solidFill>
              </a:rPr>
              <a:t>model </a:t>
            </a:r>
            <a:r>
              <a:rPr lang="en-US" b="0" i="0" u="none" strike="noStrike" kern="1200" baseline="0" dirty="0" smtClean="0">
                <a:solidFill>
                  <a:schemeClr val="tx1"/>
                </a:solidFill>
              </a:rPr>
              <a:t>of such excellence and can </a:t>
            </a:r>
            <a:r>
              <a:rPr lang="en-US" b="1" i="0" u="none" strike="noStrike" kern="1200" baseline="0" dirty="0" smtClean="0">
                <a:solidFill>
                  <a:schemeClr val="tx1"/>
                </a:solidFill>
              </a:rPr>
              <a:t>bring about </a:t>
            </a:r>
            <a:r>
              <a:rPr lang="en-US" b="0" i="0" u="none" strike="noStrike" kern="1200" baseline="0" dirty="0" smtClean="0">
                <a:solidFill>
                  <a:schemeClr val="tx1"/>
                </a:solidFill>
              </a:rPr>
              <a:t>such excellence. </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Our members make an </a:t>
            </a:r>
            <a:r>
              <a:rPr lang="en-US" b="0" i="1" u="none" strike="noStrike" kern="1200" baseline="0" dirty="0" smtClean="0">
                <a:solidFill>
                  <a:schemeClr val="tx1"/>
                </a:solidFill>
              </a:rPr>
              <a:t>awesome </a:t>
            </a:r>
            <a:r>
              <a:rPr lang="en-US" b="0" i="0" u="none" strike="noStrike" kern="1200" baseline="0" dirty="0" smtClean="0">
                <a:solidFill>
                  <a:schemeClr val="tx1"/>
                </a:solidFill>
              </a:rPr>
              <a:t>impact on education - and the Educational Excellence Committee believes that each member must develop, recognize, and proclaim her pride in that impact! </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Looking for resources for programs?  Information is on the international</a:t>
            </a:r>
            <a:r>
              <a:rPr lang="en-US" b="0" i="0" u="none" strike="noStrike" kern="1200" dirty="0" smtClean="0">
                <a:solidFill>
                  <a:schemeClr val="tx1"/>
                </a:solidFill>
              </a:rPr>
              <a:t> website</a:t>
            </a:r>
            <a:endParaRPr lang="en-US"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37</a:t>
            </a:fld>
            <a:endParaRPr lang="en-US"/>
          </a:p>
        </p:txBody>
      </p:sp>
    </p:spTree>
    <p:extLst>
      <p:ext uri="{BB962C8B-B14F-4D97-AF65-F5344CB8AC3E}">
        <p14:creationId xmlns:p14="http://schemas.microsoft.com/office/powerpoint/2010/main" val="2950477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Global Awareness </a:t>
            </a:r>
            <a:r>
              <a:rPr lang="en-US" dirty="0"/>
              <a:t>is a conceptual understanding based upon an applicable knowledge of global and cultural perspectives. </a:t>
            </a:r>
          </a:p>
          <a:p>
            <a:endParaRPr lang="en-US" dirty="0"/>
          </a:p>
          <a:p>
            <a:r>
              <a:rPr lang="en-US" dirty="0"/>
              <a:t>The understanding of concepts that impact the world encompasses, but is not limited to, environmental, social, cultural, political, and economic relations.</a:t>
            </a:r>
          </a:p>
          <a:p>
            <a:r>
              <a:rPr lang="en-US" dirty="0"/>
              <a:t> </a:t>
            </a:r>
          </a:p>
          <a:p>
            <a:r>
              <a:rPr lang="en-US" dirty="0"/>
              <a:t>The DKG Society, as such, is a global Society and all the above-mentioned relations are all worthwhile to study and discuss in our state organizations and chapters. What do we know about our members and the way they live worldwide? </a:t>
            </a:r>
          </a:p>
          <a:p>
            <a:endParaRPr lang="en-US" dirty="0"/>
          </a:p>
          <a:p>
            <a:r>
              <a:rPr lang="en-US" b="1" dirty="0"/>
              <a:t>Diversity</a:t>
            </a:r>
            <a:r>
              <a:rPr lang="en-US" dirty="0"/>
              <a:t> is the recognition of differences and commonalities among people through which they can begin to understand one another. These differences and commonalities include, but are not limited to, ethnicity, religion, age, gender, culture, cognitive ability, life experiences, family situations, education and sexual orientation.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38</a:t>
            </a:fld>
            <a:endParaRPr lang="en-US"/>
          </a:p>
        </p:txBody>
      </p:sp>
    </p:spTree>
    <p:extLst>
      <p:ext uri="{BB962C8B-B14F-4D97-AF65-F5344CB8AC3E}">
        <p14:creationId xmlns:p14="http://schemas.microsoft.com/office/powerpoint/2010/main" val="3532127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As educators, we have a relationship with politically based groups that make and implement educational law and policy. Because of our expertise, we need to communicate with law makers, boards of education, boards of trustees, and other officials that impact education. </a:t>
            </a:r>
          </a:p>
          <a:p>
            <a:r>
              <a:rPr lang="en-US" dirty="0"/>
              <a:t>The Society Founders were activist women committed to taking stands on issues. The May 1998 </a:t>
            </a:r>
            <a:r>
              <a:rPr lang="en-US" i="1" dirty="0"/>
              <a:t>Delta Kappa Gamma NEWS </a:t>
            </a:r>
            <a:r>
              <a:rPr lang="en-US" dirty="0"/>
              <a:t>cited examples of the activism and lobbying by the Founders.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39</a:t>
            </a:fld>
            <a:endParaRPr lang="en-US"/>
          </a:p>
        </p:txBody>
      </p:sp>
    </p:spTree>
    <p:extLst>
      <p:ext uri="{BB962C8B-B14F-4D97-AF65-F5344CB8AC3E}">
        <p14:creationId xmlns:p14="http://schemas.microsoft.com/office/powerpoint/2010/main" val="12979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spend a few minutes talking about leadership.</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a:t>
            </a:fld>
            <a:endParaRPr lang="en-US" dirty="0"/>
          </a:p>
        </p:txBody>
      </p:sp>
    </p:spTree>
    <p:extLst>
      <p:ext uri="{BB962C8B-B14F-4D97-AF65-F5344CB8AC3E}">
        <p14:creationId xmlns:p14="http://schemas.microsoft.com/office/powerpoint/2010/main" val="396187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278313"/>
            <a:ext cx="5560060" cy="4201914"/>
          </a:xfrm>
        </p:spPr>
        <p:txBody>
          <a:bodyPr/>
          <a:lstStyle/>
          <a:p>
            <a:r>
              <a:rPr lang="en-US" b="1" dirty="0" smtClean="0"/>
              <a:t>The Kitchen</a:t>
            </a:r>
          </a:p>
          <a:p>
            <a:pPr marL="172684" indent="-172684">
              <a:buFont typeface="Arial" pitchFamily="34" charset="0"/>
              <a:buChar char="•"/>
            </a:pPr>
            <a:r>
              <a:rPr lang="en-US" dirty="0" smtClean="0"/>
              <a:t>The place where the action is - cook up a storm and then sit down and enjoy the meal in the company of good friends.</a:t>
            </a:r>
          </a:p>
          <a:p>
            <a:pPr marL="172684" indent="-172684">
              <a:buFont typeface="Arial" pitchFamily="34" charset="0"/>
              <a:buChar char="•"/>
            </a:pPr>
            <a:r>
              <a:rPr lang="en-US" dirty="0" smtClean="0"/>
              <a:t>Assign new members an immediate task or job.</a:t>
            </a:r>
          </a:p>
          <a:p>
            <a:pPr marL="172684" indent="-172684">
              <a:buFont typeface="Arial" pitchFamily="34" charset="0"/>
              <a:buChar char="•"/>
            </a:pPr>
            <a:r>
              <a:rPr lang="en-US" dirty="0" smtClean="0"/>
              <a:t>Mentor new members and introduce them to other members with whom they have common interests.</a:t>
            </a:r>
          </a:p>
          <a:p>
            <a:pPr marL="172684" indent="-172684">
              <a:buFont typeface="Arial" pitchFamily="34" charset="0"/>
              <a:buChar char="•"/>
            </a:pPr>
            <a:r>
              <a:rPr lang="en-US" dirty="0" smtClean="0"/>
              <a:t>Encourage new members to volunteer on an active committee and give them a meaningful job.</a:t>
            </a:r>
          </a:p>
          <a:p>
            <a:pPr marL="172684" indent="-172684">
              <a:buFont typeface="Arial" pitchFamily="34" charset="0"/>
              <a:buChar char="•"/>
            </a:pPr>
            <a:r>
              <a:rPr lang="en-US" dirty="0" smtClean="0"/>
              <a:t>Develop projects that everyone can involve everyone.</a:t>
            </a:r>
          </a:p>
          <a:p>
            <a:r>
              <a:rPr lang="en-US" b="1" dirty="0" smtClean="0"/>
              <a:t>A Living Room:</a:t>
            </a:r>
          </a:p>
          <a:p>
            <a:pPr marL="172684" indent="-172684">
              <a:buFont typeface="Arial" pitchFamily="34" charset="0"/>
              <a:buChar char="•"/>
            </a:pPr>
            <a:r>
              <a:rPr lang="en-US" dirty="0" smtClean="0"/>
              <a:t>For social interaction, exchange of ideas and a warm, inclusive environment.</a:t>
            </a:r>
          </a:p>
          <a:p>
            <a:pPr marL="172684" indent="-172684">
              <a:buFont typeface="Arial" pitchFamily="34" charset="0"/>
              <a:buChar char="•"/>
            </a:pPr>
            <a:r>
              <a:rPr lang="en-US" dirty="0" smtClean="0"/>
              <a:t>Invite members to participate in chapter programs, write articles for chapter or state newsletters, and encourage them to serve in state committees.</a:t>
            </a:r>
          </a:p>
          <a:p>
            <a:pPr marL="172684" indent="-172684">
              <a:buFont typeface="Arial" pitchFamily="34" charset="0"/>
              <a:buChar char="•"/>
            </a:pPr>
            <a:r>
              <a:rPr lang="en-US" dirty="0" smtClean="0"/>
              <a:t>Ask current members to share their leadership empowerment stories from time to time.</a:t>
            </a:r>
          </a:p>
          <a:p>
            <a:pPr marL="172684" indent="-172684">
              <a:buFont typeface="Arial" pitchFamily="34" charset="0"/>
              <a:buChar char="•"/>
            </a:pPr>
            <a:r>
              <a:rPr lang="en-US" dirty="0" smtClean="0"/>
              <a:t>Introduce members to state leaders.</a:t>
            </a:r>
          </a:p>
          <a:p>
            <a:pPr marL="172684" indent="-172684">
              <a:buFont typeface="Arial" pitchFamily="34" charset="0"/>
              <a:buChar char="•"/>
            </a:pPr>
            <a:r>
              <a:rPr lang="en-US" dirty="0" smtClean="0"/>
              <a:t>Encourage state officers to give chapter members jobs at state meetings (registration, inspiration, etc.)</a:t>
            </a:r>
          </a:p>
          <a:p>
            <a:pPr marL="172684" indent="-172684">
              <a:buFont typeface="Arial" pitchFamily="34" charset="0"/>
              <a:buChar char="•"/>
            </a:pPr>
            <a:r>
              <a:rPr lang="en-US" dirty="0" smtClean="0"/>
              <a:t>Assign members to shadow chapter or state officers so that they understand the responsibilities of the positions.</a:t>
            </a:r>
          </a:p>
          <a:p>
            <a:r>
              <a:rPr lang="en-US" b="1" dirty="0" smtClean="0"/>
              <a:t>The Bedroom</a:t>
            </a:r>
          </a:p>
          <a:p>
            <a:pPr marL="172684" indent="-172684">
              <a:buFont typeface="Arial" pitchFamily="34" charset="0"/>
              <a:buChar char="•"/>
            </a:pPr>
            <a:r>
              <a:rPr lang="en-US" dirty="0" smtClean="0"/>
              <a:t>Ensure self-care and demonstrate self-care to members.</a:t>
            </a:r>
          </a:p>
          <a:p>
            <a:pPr marL="172684" indent="-172684">
              <a:buFont typeface="Arial" pitchFamily="34" charset="0"/>
              <a:buChar char="•"/>
            </a:pPr>
            <a:r>
              <a:rPr lang="en-US" dirty="0" smtClean="0"/>
              <a:t>A place to retreat, relax, refresh yourself and ensure that you balance your commitments to your family and friends, your work and your Society.</a:t>
            </a:r>
          </a:p>
          <a:p>
            <a:r>
              <a:rPr lang="en-US" b="1" dirty="0" smtClean="0"/>
              <a:t>Storage:  </a:t>
            </a:r>
            <a:r>
              <a:rPr lang="en-US" dirty="0" smtClean="0"/>
              <a:t>Record chapter history and periodically review DKG history at all three levels of Society.</a:t>
            </a:r>
          </a:p>
          <a:p>
            <a:r>
              <a:rPr lang="en-US" b="1" dirty="0" smtClean="0"/>
              <a:t>A Large Open Door </a:t>
            </a:r>
            <a:r>
              <a:rPr lang="en-US" dirty="0" smtClean="0"/>
              <a:t>that welcomes new members and old alike:</a:t>
            </a:r>
          </a:p>
          <a:p>
            <a:pPr marL="172684" indent="-172684">
              <a:buFont typeface="Arial" pitchFamily="34" charset="0"/>
              <a:buChar char="•"/>
            </a:pPr>
            <a:r>
              <a:rPr lang="en-US" dirty="0" smtClean="0"/>
              <a:t>Include members from every educational arena and educational job description.</a:t>
            </a:r>
          </a:p>
          <a:p>
            <a:pPr marL="172684" indent="-172684">
              <a:buFont typeface="Arial" pitchFamily="34" charset="0"/>
              <a:buChar char="•"/>
            </a:pPr>
            <a:r>
              <a:rPr lang="en-US" dirty="0" smtClean="0"/>
              <a:t>Invite those at the beginning of their careers as well as those who have retired and everyone in between.</a:t>
            </a:r>
          </a:p>
          <a:p>
            <a:r>
              <a:rPr lang="en-US" b="1" i="0" u="none" strike="noStrike" kern="1200" baseline="0" dirty="0" smtClean="0">
                <a:solidFill>
                  <a:schemeClr val="tx1"/>
                </a:solidFill>
              </a:rPr>
              <a:t>An Atrium</a:t>
            </a:r>
            <a:r>
              <a:rPr lang="en-US" b="0" i="0" u="none" strike="noStrike" kern="1200" baseline="0" dirty="0" smtClean="0">
                <a:solidFill>
                  <a:schemeClr val="tx1"/>
                </a:solidFill>
              </a:rPr>
              <a:t>: Is the perfect environment to stimulate growth.</a:t>
            </a:r>
          </a:p>
          <a:p>
            <a:pPr marL="172684" indent="-172684">
              <a:buFont typeface="Arial" pitchFamily="34" charset="0"/>
              <a:buChar char="•"/>
            </a:pPr>
            <a:r>
              <a:rPr lang="en-US" b="0" i="0" u="none" strike="noStrike" kern="1200" baseline="0" dirty="0" smtClean="0">
                <a:solidFill>
                  <a:schemeClr val="tx1"/>
                </a:solidFill>
              </a:rPr>
              <a:t>Be generous in your praise and recognition.</a:t>
            </a:r>
          </a:p>
          <a:p>
            <a:pPr marL="172684" indent="-172684">
              <a:buFont typeface="Arial" pitchFamily="34" charset="0"/>
              <a:buChar char="•"/>
            </a:pPr>
            <a:r>
              <a:rPr lang="en-US" b="0" i="0" u="none" strike="noStrike" kern="1200" baseline="0" dirty="0" smtClean="0">
                <a:solidFill>
                  <a:schemeClr val="tx1"/>
                </a:solidFill>
              </a:rPr>
              <a:t>Maintain contact between meetings by inviting members to coffee, lunch, sending notes, etc.</a:t>
            </a:r>
          </a:p>
          <a:p>
            <a:pPr marL="172684" indent="-172684">
              <a:buFont typeface="Arial" pitchFamily="34" charset="0"/>
              <a:buChar char="•"/>
            </a:pPr>
            <a:r>
              <a:rPr lang="en-US" b="0" i="0" u="none" strike="noStrike" kern="1200" baseline="0" dirty="0" smtClean="0">
                <a:solidFill>
                  <a:schemeClr val="tx1"/>
                </a:solidFill>
              </a:rPr>
              <a:t>Develop a culture of involvement.</a:t>
            </a:r>
          </a:p>
          <a:p>
            <a:r>
              <a:rPr lang="en-US" b="1" i="0" u="none" strike="noStrike" kern="1200" baseline="0" dirty="0" smtClean="0">
                <a:solidFill>
                  <a:schemeClr val="tx1"/>
                </a:solidFill>
              </a:rPr>
              <a:t>A Bathroom:</a:t>
            </a:r>
          </a:p>
          <a:p>
            <a:pPr marL="172684" indent="-172684">
              <a:buFont typeface="Arial" pitchFamily="34" charset="0"/>
              <a:buChar char="•"/>
            </a:pPr>
            <a:r>
              <a:rPr lang="en-US" b="0" i="0" u="none" strike="noStrike" kern="1200" baseline="0" dirty="0" smtClean="0">
                <a:solidFill>
                  <a:schemeClr val="tx1"/>
                </a:solidFill>
              </a:rPr>
              <a:t>To give us a clean and efficient practice.</a:t>
            </a:r>
          </a:p>
          <a:p>
            <a:pPr marL="172684" indent="-172684">
              <a:buFont typeface="Arial" pitchFamily="34" charset="0"/>
              <a:buChar char="•"/>
            </a:pPr>
            <a:r>
              <a:rPr lang="en-US" b="0" i="0" u="none" strike="noStrike" kern="1200" baseline="0" dirty="0" smtClean="0">
                <a:solidFill>
                  <a:schemeClr val="tx1"/>
                </a:solidFill>
              </a:rPr>
              <a:t>Flush away any practices that hinder progress.</a:t>
            </a:r>
          </a:p>
          <a:p>
            <a:r>
              <a:rPr lang="en-US" b="1" i="0" u="none" strike="noStrike" kern="1200" baseline="0" dirty="0" smtClean="0">
                <a:solidFill>
                  <a:schemeClr val="tx1"/>
                </a:solidFill>
              </a:rPr>
              <a:t>A Study</a:t>
            </a:r>
            <a:r>
              <a:rPr lang="en-US" b="0" i="0" u="none" strike="noStrike" kern="1200" baseline="0" dirty="0" smtClean="0">
                <a:solidFill>
                  <a:schemeClr val="tx1"/>
                </a:solidFill>
              </a:rPr>
              <a:t>:</a:t>
            </a:r>
          </a:p>
          <a:p>
            <a:pPr marL="172684" indent="-172684">
              <a:buFont typeface="Arial" pitchFamily="34" charset="0"/>
              <a:buChar char="•"/>
            </a:pPr>
            <a:r>
              <a:rPr lang="en-US" b="0" i="0" u="none" strike="noStrike" kern="1200" baseline="0" dirty="0" smtClean="0">
                <a:solidFill>
                  <a:schemeClr val="tx1"/>
                </a:solidFill>
              </a:rPr>
              <a:t>Plan, monitor progress and communicate with members through newsletter, phone, e-mail, Website, etc.</a:t>
            </a:r>
          </a:p>
          <a:p>
            <a:pPr marL="172684" indent="-172684">
              <a:buFont typeface="Arial" pitchFamily="34" charset="0"/>
              <a:buChar char="•"/>
            </a:pPr>
            <a:r>
              <a:rPr lang="en-US" b="0" i="0" u="none" strike="noStrike" kern="1200" baseline="0" dirty="0" smtClean="0">
                <a:solidFill>
                  <a:schemeClr val="tx1"/>
                </a:solidFill>
              </a:rPr>
              <a:t>Publicize Society through activities receiving media coverage and school/community recognition.</a:t>
            </a:r>
          </a:p>
          <a:p>
            <a:pPr marL="172684" indent="-172684">
              <a:buFont typeface="Arial" pitchFamily="34" charset="0"/>
              <a:buChar char="•"/>
            </a:pPr>
            <a:r>
              <a:rPr lang="en-US" b="0" i="0" u="none" strike="noStrike" kern="1200" baseline="0" dirty="0" smtClean="0">
                <a:solidFill>
                  <a:schemeClr val="tx1"/>
                </a:solidFill>
              </a:rPr>
              <a:t>Create strategies for attracting, retaining and nurturing chapter members and leaders.</a:t>
            </a:r>
          </a:p>
          <a:p>
            <a:pPr marL="172684" indent="-172684">
              <a:buFont typeface="Arial" pitchFamily="34" charset="0"/>
              <a:buChar char="•"/>
            </a:pPr>
            <a:r>
              <a:rPr lang="en-US" b="0" i="0" u="none" strike="noStrike" kern="1200" baseline="0" dirty="0" smtClean="0">
                <a:solidFill>
                  <a:schemeClr val="tx1"/>
                </a:solidFill>
              </a:rPr>
              <a:t>Review Society's mission, purposes and history.</a:t>
            </a:r>
          </a:p>
          <a:p>
            <a:r>
              <a:rPr lang="en-US" b="1" i="0" u="none" strike="noStrike" kern="1200" baseline="0" dirty="0" smtClean="0">
                <a:solidFill>
                  <a:schemeClr val="tx1"/>
                </a:solidFill>
              </a:rPr>
              <a:t>A Guest Room:</a:t>
            </a:r>
          </a:p>
          <a:p>
            <a:pPr marL="172684" indent="-172684">
              <a:buFont typeface="Arial" pitchFamily="34" charset="0"/>
              <a:buChar char="•"/>
            </a:pPr>
            <a:r>
              <a:rPr lang="en-US" b="0" i="0" u="none" strike="noStrike" kern="1200" baseline="0" dirty="0" smtClean="0">
                <a:solidFill>
                  <a:schemeClr val="tx1"/>
                </a:solidFill>
              </a:rPr>
              <a:t>Explain the “big picture” in orientation before asking commitment to membership.</a:t>
            </a:r>
          </a:p>
          <a:p>
            <a:pPr marL="172684" indent="-172684">
              <a:buFont typeface="Arial" pitchFamily="34" charset="0"/>
              <a:buChar char="•"/>
            </a:pPr>
            <a:r>
              <a:rPr lang="en-US" b="0" i="0" u="none" strike="noStrike" kern="1200" baseline="0" dirty="0" smtClean="0">
                <a:solidFill>
                  <a:schemeClr val="tx1"/>
                </a:solidFill>
              </a:rPr>
              <a:t>Encourage members to bring guests to meetings especially to hear speakers on current issues in education or to participate in fund raising events.</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40</a:t>
            </a:fld>
            <a:endParaRPr lang="en-US"/>
          </a:p>
        </p:txBody>
      </p:sp>
    </p:spTree>
    <p:extLst>
      <p:ext uri="{BB962C8B-B14F-4D97-AF65-F5344CB8AC3E}">
        <p14:creationId xmlns:p14="http://schemas.microsoft.com/office/powerpoint/2010/main" val="3811022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41</a:t>
            </a:fld>
            <a:endParaRPr lang="en-US" dirty="0"/>
          </a:p>
        </p:txBody>
      </p:sp>
    </p:spTree>
    <p:extLst>
      <p:ext uri="{BB962C8B-B14F-4D97-AF65-F5344CB8AC3E}">
        <p14:creationId xmlns:p14="http://schemas.microsoft.com/office/powerpoint/2010/main" val="1000234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42</a:t>
            </a:fld>
            <a:endParaRPr lang="en-US" dirty="0"/>
          </a:p>
        </p:txBody>
      </p:sp>
    </p:spTree>
    <p:extLst>
      <p:ext uri="{BB962C8B-B14F-4D97-AF65-F5344CB8AC3E}">
        <p14:creationId xmlns:p14="http://schemas.microsoft.com/office/powerpoint/2010/main" val="162664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43</a:t>
            </a:fld>
            <a:endParaRPr lang="en-US" dirty="0"/>
          </a:p>
        </p:txBody>
      </p:sp>
    </p:spTree>
    <p:extLst>
      <p:ext uri="{BB962C8B-B14F-4D97-AF65-F5344CB8AC3E}">
        <p14:creationId xmlns:p14="http://schemas.microsoft.com/office/powerpoint/2010/main" val="2271705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44</a:t>
            </a:fld>
            <a:endParaRPr lang="en-US" dirty="0"/>
          </a:p>
        </p:txBody>
      </p:sp>
    </p:spTree>
    <p:extLst>
      <p:ext uri="{BB962C8B-B14F-4D97-AF65-F5344CB8AC3E}">
        <p14:creationId xmlns:p14="http://schemas.microsoft.com/office/powerpoint/2010/main" val="1350912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45</a:t>
            </a:fld>
            <a:endParaRPr lang="en-US" dirty="0"/>
          </a:p>
        </p:txBody>
      </p:sp>
    </p:spTree>
    <p:extLst>
      <p:ext uri="{BB962C8B-B14F-4D97-AF65-F5344CB8AC3E}">
        <p14:creationId xmlns:p14="http://schemas.microsoft.com/office/powerpoint/2010/main" val="2265477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46</a:t>
            </a:fld>
            <a:endParaRPr lang="en-US" dirty="0"/>
          </a:p>
        </p:txBody>
      </p:sp>
    </p:spTree>
    <p:extLst>
      <p:ext uri="{BB962C8B-B14F-4D97-AF65-F5344CB8AC3E}">
        <p14:creationId xmlns:p14="http://schemas.microsoft.com/office/powerpoint/2010/main" val="2234137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copy of </a:t>
            </a:r>
            <a:r>
              <a:rPr lang="en-US" i="1" dirty="0" smtClean="0"/>
              <a:t>How to Support and Attract Early</a:t>
            </a:r>
            <a:r>
              <a:rPr lang="en-US" i="1" baseline="0" dirty="0" smtClean="0"/>
              <a:t> Career Educators</a:t>
            </a:r>
            <a:r>
              <a:rPr lang="en-US" baseline="0" dirty="0" smtClean="0"/>
              <a:t> is included.</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47</a:t>
            </a:fld>
            <a:endParaRPr lang="en-US" dirty="0"/>
          </a:p>
        </p:txBody>
      </p:sp>
    </p:spTree>
    <p:extLst>
      <p:ext uri="{BB962C8B-B14F-4D97-AF65-F5344CB8AC3E}">
        <p14:creationId xmlns:p14="http://schemas.microsoft.com/office/powerpoint/2010/main" val="602103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 fly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48</a:t>
            </a:fld>
            <a:endParaRPr lang="en-US" dirty="0"/>
          </a:p>
        </p:txBody>
      </p:sp>
    </p:spTree>
    <p:extLst>
      <p:ext uri="{BB962C8B-B14F-4D97-AF65-F5344CB8AC3E}">
        <p14:creationId xmlns:p14="http://schemas.microsoft.com/office/powerpoint/2010/main" val="53480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49</a:t>
            </a:fld>
            <a:endParaRPr lang="en-US" dirty="0"/>
          </a:p>
        </p:txBody>
      </p:sp>
    </p:spTree>
    <p:extLst>
      <p:ext uri="{BB962C8B-B14F-4D97-AF65-F5344CB8AC3E}">
        <p14:creationId xmlns:p14="http://schemas.microsoft.com/office/powerpoint/2010/main" val="371805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this is your first biennium, many of you may be able to identify with the cat in the cartoon.  But those sitting here who have been president before or another chapter officer know that there is nothing to fear. You are among friends.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a:t>
            </a:fld>
            <a:endParaRPr lang="en-US" dirty="0"/>
          </a:p>
        </p:txBody>
      </p:sp>
    </p:spTree>
    <p:extLst>
      <p:ext uri="{BB962C8B-B14F-4D97-AF65-F5344CB8AC3E}">
        <p14:creationId xmlns:p14="http://schemas.microsoft.com/office/powerpoint/2010/main" val="1275653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a:t>
            </a:r>
          </a:p>
          <a:p>
            <a:pPr marL="172684" indent="-172684">
              <a:buFont typeface="Arial" pitchFamily="34" charset="0"/>
              <a:buChar char="•"/>
            </a:pPr>
            <a:r>
              <a:rPr lang="en-US" dirty="0"/>
              <a:t>Dues and fees are payable by October 31 each year and is the Chapter Treasurer’s responsibility.  </a:t>
            </a:r>
          </a:p>
          <a:p>
            <a:pPr marL="172684" indent="-172684">
              <a:buFont typeface="Arial" pitchFamily="34" charset="0"/>
              <a:buChar char="•"/>
            </a:pPr>
            <a:r>
              <a:rPr lang="en-US" dirty="0"/>
              <a:t>This procedure is explained in detail in the </a:t>
            </a:r>
            <a:r>
              <a:rPr lang="en-US" i="1" dirty="0"/>
              <a:t>Guidelines for Chapter Treasurers </a:t>
            </a:r>
            <a:r>
              <a:rPr lang="en-US" dirty="0"/>
              <a:t>booklet. </a:t>
            </a:r>
          </a:p>
          <a:p>
            <a:pPr marL="172684" indent="-172684">
              <a:buFont typeface="Arial" pitchFamily="34" charset="0"/>
              <a:buChar char="•"/>
            </a:pPr>
            <a:r>
              <a:rPr lang="en-US" dirty="0"/>
              <a:t>The Chapter Treasurer is also responsible for mailing in the Initiate Cards and making the official report of terminations (Form 18-A).  </a:t>
            </a:r>
          </a:p>
          <a:p>
            <a:pPr marL="172684" indent="-172684">
              <a:buFont typeface="Arial" pitchFamily="34" charset="0"/>
              <a:buChar char="•"/>
            </a:pPr>
            <a:r>
              <a:rPr lang="en-US" b="1" dirty="0"/>
              <a:t>Death of a Member requires that a separate Form 6 be completed and sent to the State and International</a:t>
            </a:r>
            <a:r>
              <a:rPr lang="en-US" dirty="0"/>
              <a:t>.  </a:t>
            </a:r>
          </a:p>
          <a:p>
            <a:pPr marL="172684" indent="-172684">
              <a:buFont typeface="Arial" pitchFamily="34" charset="0"/>
              <a:buChar char="•"/>
            </a:pPr>
            <a:r>
              <a:rPr lang="en-US" dirty="0"/>
              <a:t>This allows the member to be included in the Celebration of Life ceremony at conventions and helps International to make sure all deaths are reported.</a:t>
            </a:r>
          </a:p>
          <a:p>
            <a:pPr lvl="0"/>
            <a:r>
              <a:rPr lang="en-US" b="1" dirty="0"/>
              <a:t>Reserve membership </a:t>
            </a:r>
            <a:r>
              <a:rPr lang="en-US" dirty="0"/>
              <a:t>shall be granted </a:t>
            </a:r>
            <a:r>
              <a:rPr lang="en-US" b="1" dirty="0"/>
              <a:t>ONLY</a:t>
            </a:r>
            <a:r>
              <a:rPr lang="en-US" dirty="0"/>
              <a:t> </a:t>
            </a:r>
            <a:r>
              <a:rPr lang="en-US" dirty="0" smtClean="0"/>
              <a:t>to </a:t>
            </a:r>
            <a:r>
              <a:rPr lang="en-US" dirty="0"/>
              <a:t>those who are </a:t>
            </a:r>
            <a:r>
              <a:rPr lang="en-US" b="1" dirty="0"/>
              <a:t>UNABLE</a:t>
            </a:r>
            <a:r>
              <a:rPr lang="en-US" dirty="0"/>
              <a:t> </a:t>
            </a:r>
            <a:r>
              <a:rPr lang="en-US" dirty="0" smtClean="0"/>
              <a:t>to </a:t>
            </a:r>
            <a:r>
              <a:rPr lang="en-US" dirty="0"/>
              <a:t>partici­pate fully in the activities of the chapter because of physical disability and/or geo­graphic location. </a:t>
            </a:r>
            <a:r>
              <a:rPr lang="en-US" b="1" dirty="0" smtClean="0"/>
              <a:t>Snow birds</a:t>
            </a:r>
            <a:r>
              <a:rPr lang="en-US" dirty="0" smtClean="0"/>
              <a:t> are not eligible for reserve status.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50</a:t>
            </a:fld>
            <a:endParaRPr lang="en-US" dirty="0"/>
          </a:p>
        </p:txBody>
      </p:sp>
    </p:spTree>
    <p:extLst>
      <p:ext uri="{BB962C8B-B14F-4D97-AF65-F5344CB8AC3E}">
        <p14:creationId xmlns:p14="http://schemas.microsoft.com/office/powerpoint/2010/main" val="3269953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534988"/>
            <a:ext cx="4586288" cy="3438525"/>
          </a:xfrm>
        </p:spPr>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51</a:t>
            </a:fld>
            <a:endParaRPr lang="en-US" dirty="0"/>
          </a:p>
        </p:txBody>
      </p:sp>
      <p:sp>
        <p:nvSpPr>
          <p:cNvPr id="8" name="Notes Placeholder 7"/>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25133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52</a:t>
            </a:fld>
            <a:endParaRPr lang="en-US" dirty="0"/>
          </a:p>
        </p:txBody>
      </p:sp>
    </p:spTree>
    <p:extLst>
      <p:ext uri="{BB962C8B-B14F-4D97-AF65-F5344CB8AC3E}">
        <p14:creationId xmlns:p14="http://schemas.microsoft.com/office/powerpoint/2010/main" val="4123088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53</a:t>
            </a:fld>
            <a:endParaRPr lang="en-US"/>
          </a:p>
        </p:txBody>
      </p:sp>
    </p:spTree>
    <p:extLst>
      <p:ext uri="{BB962C8B-B14F-4D97-AF65-F5344CB8AC3E}">
        <p14:creationId xmlns:p14="http://schemas.microsoft.com/office/powerpoint/2010/main" val="41656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bullets fly in one at a time.</a:t>
            </a:r>
          </a:p>
          <a:p>
            <a:r>
              <a:rPr lang="en-US" dirty="0" smtClean="0"/>
              <a:t>Bullet 1.  Check.  You are attending the leadership development training.</a:t>
            </a:r>
          </a:p>
          <a:p>
            <a:r>
              <a:rPr lang="en-US" dirty="0" smtClean="0"/>
              <a:t>Bullet 2.  Check.  You attended last night’s executive board meeting.  Don’t forget to attend Fall Conference Executive Board in October in Muskegon.</a:t>
            </a:r>
          </a:p>
          <a:p>
            <a:endParaRPr lang="en-US" dirty="0"/>
          </a:p>
          <a:p>
            <a:r>
              <a:rPr lang="en-US" dirty="0" smtClean="0"/>
              <a:t>The president’s primary responsibilities are:</a:t>
            </a:r>
          </a:p>
          <a:p>
            <a:pPr marL="230246" indent="-230246">
              <a:buFont typeface="+mj-lt"/>
              <a:buAutoNum type="arabicPeriod"/>
            </a:pPr>
            <a:r>
              <a:rPr lang="en-US" dirty="0" smtClean="0"/>
              <a:t>To run chapter meetings</a:t>
            </a:r>
          </a:p>
          <a:p>
            <a:pPr marL="230246" indent="-230246">
              <a:buFont typeface="+mj-lt"/>
              <a:buAutoNum type="arabicPeriod"/>
            </a:pPr>
            <a:r>
              <a:rPr lang="en-US" dirty="0" smtClean="0"/>
              <a:t>To represent the chapter at state and international meetings/events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54</a:t>
            </a:fld>
            <a:endParaRPr lang="en-US" dirty="0"/>
          </a:p>
        </p:txBody>
      </p:sp>
    </p:spTree>
    <p:extLst>
      <p:ext uri="{BB962C8B-B14F-4D97-AF65-F5344CB8AC3E}">
        <p14:creationId xmlns:p14="http://schemas.microsoft.com/office/powerpoint/2010/main" val="885374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forms will be distributed to you two months before the due date.  Please be certain to meet the report due dates for all forms from International. </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55</a:t>
            </a:fld>
            <a:endParaRPr lang="en-US"/>
          </a:p>
        </p:txBody>
      </p:sp>
    </p:spTree>
    <p:extLst>
      <p:ext uri="{BB962C8B-B14F-4D97-AF65-F5344CB8AC3E}">
        <p14:creationId xmlns:p14="http://schemas.microsoft.com/office/powerpoint/2010/main" val="313235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are current forms. Please complete these two forms ASAP so the State and International have all of the correct information</a:t>
            </a:r>
            <a:r>
              <a:rPr lang="en-US" baseline="0" dirty="0" smtClean="0"/>
              <a:t> f</a:t>
            </a:r>
            <a:r>
              <a:rPr lang="en-US" dirty="0" smtClean="0"/>
              <a:t>or your current officers.  The forms may be downloaded as an interactive form from the Society website and forwarded as an email attachment.</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56</a:t>
            </a:fld>
            <a:endParaRPr lang="en-US"/>
          </a:p>
        </p:txBody>
      </p:sp>
    </p:spTree>
    <p:extLst>
      <p:ext uri="{BB962C8B-B14F-4D97-AF65-F5344CB8AC3E}">
        <p14:creationId xmlns:p14="http://schemas.microsoft.com/office/powerpoint/2010/main" val="1150131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form is important so that the Chapter President and Treasurer get all of the mailings from International. Again, forms may be downloaded as an interactive form from the Society website and forwarded as an email attachment.</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57</a:t>
            </a:fld>
            <a:endParaRPr lang="en-US"/>
          </a:p>
        </p:txBody>
      </p:sp>
    </p:spTree>
    <p:extLst>
      <p:ext uri="{BB962C8B-B14F-4D97-AF65-F5344CB8AC3E}">
        <p14:creationId xmlns:p14="http://schemas.microsoft.com/office/powerpoint/2010/main" val="963882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suggestion for filling out the reports is to get the chairs responsible for the reports together and complete them as a group.</a:t>
            </a:r>
          </a:p>
          <a:p>
            <a:r>
              <a:rPr lang="en-US" dirty="0" smtClean="0"/>
              <a:t>Just a reminder:</a:t>
            </a:r>
          </a:p>
          <a:p>
            <a:pPr marL="172684" indent="-172684">
              <a:buFont typeface="Arial" pitchFamily="34" charset="0"/>
              <a:buChar char="•"/>
            </a:pPr>
            <a:r>
              <a:rPr lang="en-US" b="1" dirty="0"/>
              <a:t>Death of a Member requires that a separate Form 6 be completed and sent to the State and </a:t>
            </a:r>
            <a:r>
              <a:rPr lang="en-US" b="1" dirty="0" smtClean="0"/>
              <a:t>International</a:t>
            </a:r>
            <a:r>
              <a:rPr lang="en-US" dirty="0" smtClean="0"/>
              <a:t> and is completed when a member passes away. </a:t>
            </a:r>
            <a:endParaRPr lang="en-US" dirty="0"/>
          </a:p>
          <a:p>
            <a:pPr marL="172684" indent="-172684">
              <a:buFont typeface="Arial" pitchFamily="34" charset="0"/>
              <a:buChar char="•"/>
            </a:pPr>
            <a:r>
              <a:rPr lang="en-US" dirty="0"/>
              <a:t>This allows the member to be included in the Celebration of Life ceremony at </a:t>
            </a:r>
            <a:r>
              <a:rPr lang="en-US" dirty="0" smtClean="0"/>
              <a:t>conventions and helps International make sure all deaths are reported.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58</a:t>
            </a:fld>
            <a:endParaRPr lang="en-US" dirty="0"/>
          </a:p>
        </p:txBody>
      </p:sp>
    </p:spTree>
    <p:extLst>
      <p:ext uri="{BB962C8B-B14F-4D97-AF65-F5344CB8AC3E}">
        <p14:creationId xmlns:p14="http://schemas.microsoft.com/office/powerpoint/2010/main" val="2122367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each item as it flies in.</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59</a:t>
            </a:fld>
            <a:endParaRPr lang="en-US"/>
          </a:p>
        </p:txBody>
      </p:sp>
    </p:spTree>
    <p:extLst>
      <p:ext uri="{BB962C8B-B14F-4D97-AF65-F5344CB8AC3E}">
        <p14:creationId xmlns:p14="http://schemas.microsoft.com/office/powerpoint/2010/main" val="106186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7784" y="4278313"/>
            <a:ext cx="5560060" cy="4125516"/>
          </a:xfrm>
        </p:spPr>
        <p:txBody>
          <a:bodyPr/>
          <a:lstStyle/>
          <a:p>
            <a:r>
              <a:rPr lang="en-US" sz="1000" b="1" dirty="0"/>
              <a:t>Bulleted points fly in:</a:t>
            </a:r>
          </a:p>
          <a:p>
            <a:endParaRPr lang="en-US" sz="1000" b="1" dirty="0"/>
          </a:p>
          <a:p>
            <a:pPr algn="ctr"/>
            <a:r>
              <a:rPr lang="en-US" sz="1000" b="1" dirty="0"/>
              <a:t>Traits of Leaders was compiled by the Santa Clara University</a:t>
            </a:r>
          </a:p>
          <a:p>
            <a:pPr lvl="0"/>
            <a:r>
              <a:rPr lang="en-US" sz="1000" b="1" dirty="0"/>
              <a:t>Leaders are…</a:t>
            </a:r>
          </a:p>
          <a:p>
            <a:pPr lvl="0"/>
            <a:r>
              <a:rPr lang="en-US" sz="1000" b="1" dirty="0"/>
              <a:t>Honest —</a:t>
            </a:r>
            <a:r>
              <a:rPr lang="en-US" sz="1000" dirty="0"/>
              <a:t> Leaders display sincerity, integrity, and candor in all their actions. </a:t>
            </a:r>
          </a:p>
          <a:p>
            <a:pPr lvl="0"/>
            <a:r>
              <a:rPr lang="en-US" sz="1000" b="1" dirty="0"/>
              <a:t>Competent —</a:t>
            </a:r>
            <a:r>
              <a:rPr lang="en-US" sz="1000" dirty="0"/>
              <a:t> Leaders build on ideas and understandings.</a:t>
            </a:r>
          </a:p>
          <a:p>
            <a:pPr defTabSz="920984">
              <a:defRPr/>
            </a:pPr>
            <a:r>
              <a:rPr lang="en-US" sz="1000" b="1" dirty="0"/>
              <a:t>Forward-looking — </a:t>
            </a:r>
            <a:r>
              <a:rPr lang="en-US" sz="1000" dirty="0"/>
              <a:t>Effective leaders envision what they want and how to get it. Reflect on the past and imagine the future.</a:t>
            </a:r>
          </a:p>
          <a:p>
            <a:pPr lvl="0"/>
            <a:r>
              <a:rPr lang="en-US" sz="1000" b="1" dirty="0"/>
              <a:t>Inspiring —</a:t>
            </a:r>
            <a:r>
              <a:rPr lang="en-US" sz="1000" dirty="0"/>
              <a:t> Leaders display confidence in all they do. Take charge when necessary. </a:t>
            </a:r>
          </a:p>
          <a:p>
            <a:r>
              <a:rPr lang="en-US" sz="1000" b="1" dirty="0"/>
              <a:t>Fair-minded —</a:t>
            </a:r>
            <a:r>
              <a:rPr lang="en-US" sz="1000" dirty="0"/>
              <a:t> Leaders display empathy by being sensitive to the feelings, values, interests, and well-being of others. </a:t>
            </a:r>
          </a:p>
          <a:p>
            <a:pPr lvl="0"/>
            <a:r>
              <a:rPr lang="en-US" sz="1000" b="1" dirty="0"/>
              <a:t>Intelligent —</a:t>
            </a:r>
            <a:r>
              <a:rPr lang="en-US" sz="1000" dirty="0"/>
              <a:t> Leaders read, study, and seek challenging assignments. </a:t>
            </a:r>
          </a:p>
          <a:p>
            <a:r>
              <a:rPr lang="en-US" sz="1000" b="1" dirty="0"/>
              <a:t>Courageous —</a:t>
            </a:r>
            <a:r>
              <a:rPr lang="en-US" sz="1000" dirty="0"/>
              <a:t> Leaders display a confident calmness when under stress. </a:t>
            </a:r>
          </a:p>
          <a:p>
            <a:pPr lvl="0"/>
            <a:r>
              <a:rPr lang="en-US" sz="1000" b="1" dirty="0"/>
              <a:t>Broad-minded —</a:t>
            </a:r>
            <a:r>
              <a:rPr lang="en-US" sz="1000" dirty="0"/>
              <a:t> Leaders seek out diversity. </a:t>
            </a:r>
          </a:p>
          <a:p>
            <a:pPr lvl="0"/>
            <a:r>
              <a:rPr lang="en-US" sz="1000" b="1" dirty="0"/>
              <a:t>Straightforward —</a:t>
            </a:r>
            <a:r>
              <a:rPr lang="en-US" sz="1000" dirty="0"/>
              <a:t> Leaders use sound judgment to make a good decisions at the right time. </a:t>
            </a:r>
          </a:p>
          <a:p>
            <a:pPr lvl="0"/>
            <a:r>
              <a:rPr lang="en-US" sz="1000" b="1" dirty="0"/>
              <a:t>Imaginative —</a:t>
            </a:r>
            <a:r>
              <a:rPr lang="en-US" sz="1000" dirty="0"/>
              <a:t> Leaders show creativity by thinking of new ideas and solutions to problems. Be innovative! </a:t>
            </a:r>
          </a:p>
          <a:p>
            <a:endParaRPr lang="en-US" sz="1000"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a:t>
            </a:fld>
            <a:endParaRPr lang="en-US" dirty="0"/>
          </a:p>
        </p:txBody>
      </p:sp>
    </p:spTree>
    <p:extLst>
      <p:ext uri="{BB962C8B-B14F-4D97-AF65-F5344CB8AC3E}">
        <p14:creationId xmlns:p14="http://schemas.microsoft.com/office/powerpoint/2010/main" val="4068782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7784" y="4278313"/>
            <a:ext cx="5560060" cy="4431110"/>
          </a:xfrm>
        </p:spPr>
        <p:txBody>
          <a:bodyPr/>
          <a:lstStyle/>
          <a:p>
            <a:r>
              <a:rPr lang="en-US" sz="1100" dirty="0"/>
              <a:t>You need to know how to make an agenda for your meeting. The agenda is an outline of the meeting. USE your agenda.</a:t>
            </a:r>
          </a:p>
          <a:p>
            <a:pPr lvl="1" eaLnBrk="1" hangingPunct="1">
              <a:buSzPct val="60000"/>
            </a:pPr>
            <a:r>
              <a:rPr lang="en-US" sz="1100" b="1" dirty="0"/>
              <a:t>1</a:t>
            </a:r>
            <a:r>
              <a:rPr lang="en-US" sz="1100" dirty="0"/>
              <a:t>. It includes items to be acted on or information to be given.  Your chapter may have an adopted agenda form which lists the standard order of business.</a:t>
            </a:r>
          </a:p>
          <a:p>
            <a:pPr lvl="1"/>
            <a:r>
              <a:rPr lang="en-US" sz="1100" b="1" dirty="0"/>
              <a:t>2.</a:t>
            </a:r>
            <a:r>
              <a:rPr lang="en-US" sz="1100" dirty="0"/>
              <a:t> Before the meeting, talk with officers and committee chairmen to determine who will be reporting.</a:t>
            </a:r>
          </a:p>
          <a:p>
            <a:pPr lvl="1"/>
            <a:r>
              <a:rPr lang="en-US" sz="1100" b="1" dirty="0"/>
              <a:t>3.</a:t>
            </a:r>
            <a:r>
              <a:rPr lang="en-US" sz="1100" dirty="0"/>
              <a:t> Before the meeting, if a special presentation or program is to be included, verify the participants and the time required.</a:t>
            </a:r>
          </a:p>
          <a:p>
            <a:pPr lvl="1"/>
            <a:r>
              <a:rPr lang="en-US" sz="1100" b="1" dirty="0"/>
              <a:t>4</a:t>
            </a:r>
            <a:r>
              <a:rPr lang="en-US" sz="1100" dirty="0"/>
              <a:t>. Before the meeting, make sufficient typed copies for all attending the meeting and for your records.</a:t>
            </a:r>
          </a:p>
          <a:p>
            <a:pPr lvl="1" eaLnBrk="1" hangingPunct="1">
              <a:buSzPct val="60000"/>
            </a:pPr>
            <a:r>
              <a:rPr lang="en-US" sz="1100" b="1" dirty="0"/>
              <a:t>5. </a:t>
            </a:r>
            <a:r>
              <a:rPr lang="en-US" sz="1100" dirty="0"/>
              <a:t>Before making the agenda, make assignments for Opening Ceremonies.</a:t>
            </a:r>
          </a:p>
          <a:p>
            <a:pPr lvl="1" eaLnBrk="1" hangingPunct="1">
              <a:buSzPct val="60000"/>
            </a:pPr>
            <a:r>
              <a:rPr lang="en-US" sz="1100" dirty="0">
                <a:latin typeface="Arial" pitchFamily="34" charset="0"/>
                <a:cs typeface="Arial" pitchFamily="34" charset="0"/>
              </a:rPr>
              <a:t>    You can have optional opening ceremonies.  For example:</a:t>
            </a:r>
          </a:p>
          <a:p>
            <a:pPr lvl="3" eaLnBrk="1" hangingPunct="1">
              <a:buSzPct val="60000"/>
            </a:pPr>
            <a:r>
              <a:rPr lang="en-US" sz="1100" dirty="0">
                <a:latin typeface="Arial" pitchFamily="34" charset="0"/>
                <a:cs typeface="Arial" pitchFamily="34" charset="0"/>
              </a:rPr>
              <a:t>Invocation</a:t>
            </a:r>
            <a:br>
              <a:rPr lang="en-US" sz="1100" dirty="0">
                <a:latin typeface="Arial" pitchFamily="34" charset="0"/>
                <a:cs typeface="Arial" pitchFamily="34" charset="0"/>
              </a:rPr>
            </a:br>
            <a:r>
              <a:rPr lang="en-US" sz="1100" dirty="0">
                <a:latin typeface="Arial" pitchFamily="34" charset="0"/>
                <a:cs typeface="Arial" pitchFamily="34" charset="0"/>
              </a:rPr>
              <a:t>Pledge of Allegiance</a:t>
            </a:r>
            <a:br>
              <a:rPr lang="en-US" sz="1100" dirty="0">
                <a:latin typeface="Arial" pitchFamily="34" charset="0"/>
                <a:cs typeface="Arial" pitchFamily="34" charset="0"/>
              </a:rPr>
            </a:br>
            <a:r>
              <a:rPr lang="en-US" sz="1100" dirty="0">
                <a:latin typeface="Arial" pitchFamily="34" charset="0"/>
                <a:cs typeface="Arial" pitchFamily="34" charset="0"/>
              </a:rPr>
              <a:t>Inspiration</a:t>
            </a:r>
            <a:br>
              <a:rPr lang="en-US" sz="1100" dirty="0">
                <a:latin typeface="Arial" pitchFamily="34" charset="0"/>
                <a:cs typeface="Arial" pitchFamily="34" charset="0"/>
              </a:rPr>
            </a:br>
            <a:r>
              <a:rPr lang="en-US" sz="1100" dirty="0">
                <a:latin typeface="Arial" pitchFamily="34" charset="0"/>
                <a:cs typeface="Arial" pitchFamily="34" charset="0"/>
              </a:rPr>
              <a:t>Welcome and </a:t>
            </a:r>
            <a:r>
              <a:rPr lang="en-US" sz="1100" dirty="0" smtClean="0">
                <a:latin typeface="Arial" pitchFamily="34" charset="0"/>
                <a:cs typeface="Arial" pitchFamily="34" charset="0"/>
              </a:rPr>
              <a:t>Introductions/Icebreaker</a:t>
            </a:r>
            <a:endParaRPr lang="en-US" sz="1100" dirty="0">
              <a:latin typeface="Arial" pitchFamily="34" charset="0"/>
              <a:cs typeface="Arial" pitchFamily="34" charset="0"/>
            </a:endParaRPr>
          </a:p>
          <a:p>
            <a:pPr lvl="1" eaLnBrk="1" hangingPunct="1">
              <a:buSzPct val="60000"/>
            </a:pPr>
            <a:r>
              <a:rPr lang="en-US" sz="1100" b="1" dirty="0">
                <a:latin typeface="Arial" pitchFamily="34" charset="0"/>
                <a:cs typeface="Arial" pitchFamily="34" charset="0"/>
              </a:rPr>
              <a:t>6.</a:t>
            </a:r>
            <a:r>
              <a:rPr lang="en-US" sz="1100" dirty="0">
                <a:latin typeface="Arial" pitchFamily="34" charset="0"/>
                <a:cs typeface="Arial" pitchFamily="34" charset="0"/>
              </a:rPr>
              <a:t> Begin the meeting </a:t>
            </a:r>
            <a:r>
              <a:rPr lang="en-US" sz="1100" b="1" dirty="0">
                <a:latin typeface="Arial" pitchFamily="34" charset="0"/>
                <a:cs typeface="Arial" pitchFamily="34" charset="0"/>
              </a:rPr>
              <a:t>on time</a:t>
            </a:r>
            <a:r>
              <a:rPr lang="en-US" sz="1100" dirty="0">
                <a:latin typeface="Arial" pitchFamily="34" charset="0"/>
                <a:cs typeface="Arial" pitchFamily="34" charset="0"/>
              </a:rPr>
              <a:t>. One rap of gavel and say “The meeting will come to order.”  Establish a quorum by attendance sign-in or roll call.</a:t>
            </a:r>
          </a:p>
          <a:p>
            <a:pPr lvl="1" eaLnBrk="1" hangingPunct="1">
              <a:buSzPct val="60000"/>
            </a:pPr>
            <a:r>
              <a:rPr lang="en-US" sz="1100" dirty="0">
                <a:latin typeface="Arial" pitchFamily="34" charset="0"/>
                <a:cs typeface="Arial" pitchFamily="34" charset="0"/>
              </a:rPr>
              <a:t>(A quorum is the minimum number of members who must be present for business to be transacted. What do your chapter bylaws or standing rules state?) Then, you vote to adopt the agenda as presented or as corrected.</a:t>
            </a:r>
          </a:p>
          <a:p>
            <a:pPr eaLnBrk="1" hangingPunct="1">
              <a:buSzPct val="60000"/>
            </a:pPr>
            <a:r>
              <a:rPr lang="en-US" sz="1100" b="1" dirty="0">
                <a:latin typeface="Arial" pitchFamily="34" charset="0"/>
                <a:cs typeface="Arial" pitchFamily="34" charset="0"/>
              </a:rPr>
              <a:t> Some meeting reminders:</a:t>
            </a:r>
          </a:p>
          <a:p>
            <a:pPr marL="172684" indent="-172684" eaLnBrk="1" hangingPunct="1">
              <a:buSzPct val="60000"/>
              <a:buFont typeface="Arial" pitchFamily="34" charset="0"/>
              <a:buChar char="•"/>
            </a:pPr>
            <a:r>
              <a:rPr lang="en-US" sz="1100" dirty="0">
                <a:latin typeface="Arial" pitchFamily="34" charset="0"/>
                <a:cs typeface="Arial" pitchFamily="34" charset="0"/>
              </a:rPr>
              <a:t>Keep a copy of each agenda (paper/or computer file) to be modified in preparation for each meeting.</a:t>
            </a:r>
          </a:p>
          <a:p>
            <a:pPr marL="172684" indent="-172684" eaLnBrk="1" hangingPunct="1">
              <a:buSzPct val="60000"/>
              <a:buFont typeface="Arial" pitchFamily="34" charset="0"/>
              <a:buChar char="•"/>
            </a:pPr>
            <a:r>
              <a:rPr lang="en-US" sz="1100" dirty="0">
                <a:latin typeface="Arial" pitchFamily="34" charset="0"/>
                <a:cs typeface="Arial" pitchFamily="34" charset="0"/>
              </a:rPr>
              <a:t>Review the agenda and notes from the last meeting</a:t>
            </a:r>
          </a:p>
          <a:p>
            <a:pPr marL="172684" indent="-172684" eaLnBrk="1" hangingPunct="1">
              <a:buSzPct val="60000"/>
              <a:buFont typeface="Arial" pitchFamily="34" charset="0"/>
              <a:buChar char="•"/>
            </a:pPr>
            <a:r>
              <a:rPr lang="en-US" sz="1100" dirty="0">
                <a:latin typeface="Arial" pitchFamily="34" charset="0"/>
                <a:cs typeface="Arial" pitchFamily="34" charset="0"/>
              </a:rPr>
              <a:t>Review President’s mailings, deadlines etc. that should be included in the agenda</a:t>
            </a:r>
          </a:p>
          <a:p>
            <a:pPr marL="172684" indent="-172684" eaLnBrk="1" hangingPunct="1">
              <a:buSzPct val="60000"/>
              <a:buFont typeface="Arial" pitchFamily="34" charset="0"/>
              <a:buChar char="•"/>
            </a:pPr>
            <a:r>
              <a:rPr lang="en-US" sz="1100" dirty="0">
                <a:latin typeface="Arial" pitchFamily="34" charset="0"/>
                <a:cs typeface="Arial" pitchFamily="34" charset="0"/>
              </a:rPr>
              <a:t>Write decisions made on your agenda</a:t>
            </a:r>
          </a:p>
          <a:p>
            <a:pPr marL="172684" indent="-172684" eaLnBrk="1" hangingPunct="1">
              <a:buSzPct val="60000"/>
              <a:buFont typeface="Arial" pitchFamily="34" charset="0"/>
              <a:buChar char="•"/>
            </a:pPr>
            <a:r>
              <a:rPr lang="en-US" sz="1100" dirty="0">
                <a:latin typeface="Arial" pitchFamily="34" charset="0"/>
                <a:cs typeface="Arial" pitchFamily="34" charset="0"/>
              </a:rPr>
              <a:t>Write notes on it, so you remember everything</a:t>
            </a:r>
          </a:p>
          <a:p>
            <a:pPr marL="172684" indent="-172684" eaLnBrk="1" hangingPunct="1">
              <a:buSzPct val="60000"/>
              <a:buFont typeface="Arial" pitchFamily="34" charset="0"/>
              <a:buChar char="•"/>
            </a:pPr>
            <a:r>
              <a:rPr lang="en-US" sz="1100" dirty="0">
                <a:latin typeface="Arial" pitchFamily="34" charset="0"/>
                <a:cs typeface="Arial" pitchFamily="34" charset="0"/>
              </a:rPr>
              <a:t>As things come to mind for the next or future meetings, write them on your agenda</a:t>
            </a:r>
          </a:p>
          <a:p>
            <a:pPr marL="172684" indent="-172684" eaLnBrk="1" hangingPunct="1">
              <a:buSzPct val="60000"/>
              <a:buFont typeface="Arial" pitchFamily="34" charset="0"/>
              <a:buChar char="•"/>
            </a:pPr>
            <a:r>
              <a:rPr lang="en-US" sz="1100" dirty="0">
                <a:latin typeface="Arial" pitchFamily="34" charset="0"/>
                <a:cs typeface="Arial" pitchFamily="34" charset="0"/>
              </a:rPr>
              <a:t>Note who is present and who is not </a:t>
            </a:r>
            <a:r>
              <a:rPr lang="en-US" sz="1100" dirty="0" smtClean="0">
                <a:latin typeface="Arial" pitchFamily="34" charset="0"/>
                <a:cs typeface="Arial" pitchFamily="34" charset="0"/>
              </a:rPr>
              <a:t>present</a:t>
            </a:r>
          </a:p>
          <a:p>
            <a:pPr marL="172684" indent="-172684" eaLnBrk="1" hangingPunct="1">
              <a:buSzPct val="60000"/>
              <a:buFont typeface="Arial" pitchFamily="34" charset="0"/>
              <a:buChar char="•"/>
            </a:pPr>
            <a:r>
              <a:rPr lang="en-US" sz="1100" b="1" dirty="0">
                <a:latin typeface="Arial" pitchFamily="34" charset="0"/>
                <a:cs typeface="Arial" pitchFamily="34" charset="0"/>
              </a:rPr>
              <a:t>Unfinished </a:t>
            </a:r>
            <a:r>
              <a:rPr lang="en-US" sz="1100" b="1" dirty="0" smtClean="0">
                <a:latin typeface="Arial" pitchFamily="34" charset="0"/>
                <a:cs typeface="Arial" pitchFamily="34" charset="0"/>
              </a:rPr>
              <a:t>business is NOT  </a:t>
            </a:r>
            <a:r>
              <a:rPr lang="en-US" sz="1100" b="1" dirty="0">
                <a:latin typeface="Arial" pitchFamily="34" charset="0"/>
                <a:cs typeface="Arial" pitchFamily="34" charset="0"/>
              </a:rPr>
              <a:t>announcements of upcoming events, reports on ongoing chapter activities, reminders to bring items for the annual auction, etc.</a:t>
            </a:r>
          </a:p>
          <a:p>
            <a:pPr eaLnBrk="1" hangingPunct="1">
              <a:buSzPct val="60000"/>
            </a:pPr>
            <a:r>
              <a:rPr lang="en-US" sz="1100" b="1" dirty="0">
                <a:latin typeface="Arial" pitchFamily="34" charset="0"/>
                <a:cs typeface="Arial" pitchFamily="34" charset="0"/>
              </a:rPr>
              <a:t>After the meeting:</a:t>
            </a:r>
          </a:p>
          <a:p>
            <a:pPr marL="172684" indent="-172684" eaLnBrk="1" hangingPunct="1">
              <a:buSzPct val="60000"/>
              <a:buFont typeface="Arial" pitchFamily="34" charset="0"/>
              <a:buChar char="•"/>
            </a:pPr>
            <a:r>
              <a:rPr lang="en-US" sz="1100" dirty="0">
                <a:latin typeface="Arial" pitchFamily="34" charset="0"/>
                <a:cs typeface="Arial" pitchFamily="34" charset="0"/>
              </a:rPr>
              <a:t>Review the agenda</a:t>
            </a:r>
          </a:p>
          <a:p>
            <a:pPr marL="172684" indent="-172684" eaLnBrk="1" hangingPunct="1">
              <a:buSzPct val="60000"/>
              <a:buFont typeface="Arial" pitchFamily="34" charset="0"/>
              <a:buChar char="•"/>
            </a:pPr>
            <a:r>
              <a:rPr lang="en-US" sz="1100" dirty="0">
                <a:latin typeface="Arial" pitchFamily="34" charset="0"/>
                <a:cs typeface="Arial" pitchFamily="34" charset="0"/>
              </a:rPr>
              <a:t>Begin next meeting’s agenda by transferring information</a:t>
            </a:r>
          </a:p>
          <a:p>
            <a:pPr marL="172684" indent="-172684" eaLnBrk="1" hangingPunct="1">
              <a:buSzPct val="60000"/>
              <a:buFont typeface="Arial" pitchFamily="34" charset="0"/>
              <a:buChar char="•"/>
            </a:pPr>
            <a:r>
              <a:rPr lang="en-US" sz="1100" dirty="0">
                <a:latin typeface="Arial" pitchFamily="34" charset="0"/>
                <a:cs typeface="Arial" pitchFamily="34" charset="0"/>
              </a:rPr>
              <a:t>Your corresponding secretary can write notes to those who were absent</a:t>
            </a:r>
          </a:p>
          <a:p>
            <a:endParaRPr lang="en-US" sz="1100" dirty="0"/>
          </a:p>
        </p:txBody>
      </p:sp>
    </p:spTree>
    <p:extLst>
      <p:ext uri="{BB962C8B-B14F-4D97-AF65-F5344CB8AC3E}">
        <p14:creationId xmlns:p14="http://schemas.microsoft.com/office/powerpoint/2010/main" val="1537270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chapters</a:t>
            </a:r>
            <a:r>
              <a:rPr lang="en-US" baseline="0" dirty="0" smtClean="0"/>
              <a:t> need chapter rules and they should be updated regularly.  </a:t>
            </a:r>
          </a:p>
          <a:p>
            <a:r>
              <a:rPr lang="en-US" dirty="0" smtClean="0"/>
              <a:t>A</a:t>
            </a:r>
            <a:r>
              <a:rPr lang="en-US" baseline="0" dirty="0" smtClean="0"/>
              <a:t> guideline for Chapter Rules can be found on the state website under RESOURCES for CHAPTERS.  </a:t>
            </a:r>
          </a:p>
          <a:p>
            <a:r>
              <a:rPr lang="en-US" baseline="0" dirty="0" smtClean="0"/>
              <a:t>Our parliamentary authority is Roberts Rules of Order, </a:t>
            </a:r>
            <a:r>
              <a:rPr lang="en-US" u="sng" baseline="0" dirty="0" smtClean="0"/>
              <a:t>11</a:t>
            </a:r>
            <a:r>
              <a:rPr lang="en-US" u="sng" baseline="30000" dirty="0" smtClean="0"/>
              <a:t>th</a:t>
            </a:r>
            <a:r>
              <a:rPr lang="en-US" u="sng" baseline="0" dirty="0" smtClean="0"/>
              <a:t> Edition</a:t>
            </a:r>
            <a:r>
              <a:rPr lang="en-US" baseline="0" dirty="0" smtClean="0"/>
              <a:t>.  </a:t>
            </a:r>
          </a:p>
          <a:p>
            <a:r>
              <a:rPr lang="en-US" baseline="0" dirty="0" smtClean="0"/>
              <a:t>Chapter rules personalize the policies and operation of each chapter.  </a:t>
            </a:r>
          </a:p>
          <a:p>
            <a:r>
              <a:rPr lang="en-US" baseline="0" dirty="0" smtClean="0"/>
              <a:t>Each chapter has autonomy and may determine its own rules as long and they are NOT in conflict with </a:t>
            </a:r>
            <a:r>
              <a:rPr lang="en-US" dirty="0"/>
              <a:t>International’s Official Society </a:t>
            </a:r>
            <a:r>
              <a:rPr lang="en-US" dirty="0" smtClean="0"/>
              <a:t>Documents or Roberts Rules of Order.</a:t>
            </a:r>
            <a:endParaRPr lang="en-US" baseline="0" dirty="0" smtClean="0"/>
          </a:p>
          <a:p>
            <a:r>
              <a:rPr lang="en-US" baseline="0" dirty="0" smtClean="0"/>
              <a:t>Ann Elmer, Bylaws and Standing Rules chairman is willing to help with your chapter rules, if needed. </a:t>
            </a:r>
          </a:p>
          <a:p>
            <a:endParaRPr lang="en-US" dirty="0"/>
          </a:p>
          <a:p>
            <a:r>
              <a:rPr lang="en-US" dirty="0" smtClean="0"/>
              <a:t>At </a:t>
            </a:r>
            <a:r>
              <a:rPr lang="en-US" dirty="0"/>
              <a:t>Fall Conference, </a:t>
            </a:r>
            <a:r>
              <a:rPr lang="en-US" dirty="0" smtClean="0"/>
              <a:t>part of the session for chapter presidents will be concerning </a:t>
            </a:r>
            <a:r>
              <a:rPr lang="en-US" dirty="0"/>
              <a:t>chapter rules and chapter strategic plans.</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61</a:t>
            </a:fld>
            <a:endParaRPr lang="en-US"/>
          </a:p>
        </p:txBody>
      </p:sp>
    </p:spTree>
    <p:extLst>
      <p:ext uri="{BB962C8B-B14F-4D97-AF65-F5344CB8AC3E}">
        <p14:creationId xmlns:p14="http://schemas.microsoft.com/office/powerpoint/2010/main" val="997421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dirty="0" smtClean="0"/>
              <a:t>The goals for an ideal meeting are:</a:t>
            </a:r>
          </a:p>
          <a:p>
            <a:pPr marL="172684" indent="-172684" eaLnBrk="1" hangingPunct="1">
              <a:buFont typeface="Arial" pitchFamily="34" charset="0"/>
              <a:buChar char="•"/>
            </a:pPr>
            <a:r>
              <a:rPr lang="en-US" dirty="0" smtClean="0"/>
              <a:t>Participated </a:t>
            </a:r>
            <a:r>
              <a:rPr lang="en-US" dirty="0"/>
              <a:t>in by </a:t>
            </a:r>
            <a:r>
              <a:rPr lang="en-US" dirty="0" smtClean="0"/>
              <a:t>everybody</a:t>
            </a:r>
            <a:endParaRPr lang="en-US" dirty="0"/>
          </a:p>
          <a:p>
            <a:pPr marL="172684" indent="-172684" eaLnBrk="1" hangingPunct="1">
              <a:buFont typeface="Arial" pitchFamily="34" charset="0"/>
              <a:buChar char="•"/>
            </a:pPr>
            <a:r>
              <a:rPr lang="en-US" dirty="0" smtClean="0"/>
              <a:t>Monopolized </a:t>
            </a:r>
            <a:r>
              <a:rPr lang="en-US" dirty="0"/>
              <a:t>by </a:t>
            </a:r>
            <a:r>
              <a:rPr lang="en-US" dirty="0" smtClean="0"/>
              <a:t>nobody</a:t>
            </a:r>
          </a:p>
          <a:p>
            <a:pPr marL="172684" indent="-172684" eaLnBrk="1" hangingPunct="1">
              <a:buFont typeface="Arial" pitchFamily="34" charset="0"/>
              <a:buChar char="•"/>
            </a:pPr>
            <a:r>
              <a:rPr lang="en-US" dirty="0" smtClean="0"/>
              <a:t>Where </a:t>
            </a:r>
            <a:r>
              <a:rPr lang="en-US" dirty="0"/>
              <a:t>everybody is a </a:t>
            </a:r>
            <a:r>
              <a:rPr lang="en-US" dirty="0" smtClean="0"/>
              <a:t>somebody</a:t>
            </a:r>
          </a:p>
          <a:p>
            <a:pPr eaLnBrk="1" hangingPunct="1"/>
            <a:r>
              <a:rPr lang="en-US" b="1" dirty="0" smtClean="0"/>
              <a:t>You</a:t>
            </a:r>
            <a:r>
              <a:rPr lang="en-US" dirty="0" smtClean="0"/>
              <a:t> appoint the parliamentarian.  She is the president’s advisor.  She is able to help you with parliamentary issues </a:t>
            </a:r>
            <a:r>
              <a:rPr lang="en-US" b="1" dirty="0" smtClean="0"/>
              <a:t>when you ask her to participate.  </a:t>
            </a:r>
            <a:r>
              <a:rPr lang="en-US" dirty="0" smtClean="0"/>
              <a:t>She cannot insert parliamentary demands into the meeting without the president giving her the floor.  Even then, the president can choose to ignore the Parliamentarian’s comments.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62</a:t>
            </a:fld>
            <a:endParaRPr lang="en-US"/>
          </a:p>
        </p:txBody>
      </p:sp>
    </p:spTree>
    <p:extLst>
      <p:ext uri="{BB962C8B-B14F-4D97-AF65-F5344CB8AC3E}">
        <p14:creationId xmlns:p14="http://schemas.microsoft.com/office/powerpoint/2010/main" val="3726266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Parliamentary procedure</a:t>
            </a:r>
            <a:r>
              <a:rPr lang="en-US" baseline="0" dirty="0" smtClean="0"/>
              <a:t> p</a:t>
            </a:r>
            <a:r>
              <a:rPr lang="en-US" dirty="0" smtClean="0"/>
              <a:t>rotects the rights of:</a:t>
            </a:r>
          </a:p>
          <a:p>
            <a:pPr marL="172684" indent="-172684" eaLnBrk="1" hangingPunct="1">
              <a:buFont typeface="Arial" pitchFamily="34" charset="0"/>
              <a:buChar char="•"/>
            </a:pPr>
            <a:r>
              <a:rPr lang="en-US" dirty="0" smtClean="0"/>
              <a:t>the majority	</a:t>
            </a:r>
          </a:p>
          <a:p>
            <a:pPr marL="172684" indent="-172684" eaLnBrk="1" hangingPunct="1">
              <a:buFont typeface="Arial" pitchFamily="34" charset="0"/>
              <a:buChar char="•"/>
            </a:pPr>
            <a:r>
              <a:rPr lang="en-US" dirty="0" smtClean="0"/>
              <a:t>the minority</a:t>
            </a:r>
          </a:p>
          <a:p>
            <a:pPr marL="172684" indent="-172684" eaLnBrk="1" hangingPunct="1">
              <a:buFont typeface="Arial" pitchFamily="34" charset="0"/>
              <a:buChar char="•"/>
            </a:pPr>
            <a:r>
              <a:rPr lang="en-US" dirty="0" smtClean="0"/>
              <a:t>individual members </a:t>
            </a:r>
          </a:p>
          <a:p>
            <a:pPr marL="172684" indent="-172684" eaLnBrk="1" hangingPunct="1">
              <a:buFont typeface="Arial" pitchFamily="34" charset="0"/>
              <a:buChar char="•"/>
            </a:pPr>
            <a:r>
              <a:rPr lang="en-US" dirty="0"/>
              <a:t>a</a:t>
            </a:r>
            <a:r>
              <a:rPr lang="en-US" dirty="0" smtClean="0"/>
              <a:t>bsentees</a:t>
            </a:r>
          </a:p>
          <a:p>
            <a:pPr eaLnBrk="1" hangingPunct="1"/>
            <a:r>
              <a:rPr lang="en-US" dirty="0" smtClean="0"/>
              <a:t>“The decisions of the majority are upheld, but the rights of the minority to offer dissenting opinions and differing views are respected.”	</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63</a:t>
            </a:fld>
            <a:endParaRPr lang="en-US"/>
          </a:p>
        </p:txBody>
      </p:sp>
    </p:spTree>
    <p:extLst>
      <p:ext uri="{BB962C8B-B14F-4D97-AF65-F5344CB8AC3E}">
        <p14:creationId xmlns:p14="http://schemas.microsoft.com/office/powerpoint/2010/main" val="2396434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dirty="0"/>
              <a:t>Each of the bulleted points fly in.  Read them. </a:t>
            </a: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64</a:t>
            </a:fld>
            <a:endParaRPr lang="en-US"/>
          </a:p>
        </p:txBody>
      </p:sp>
    </p:spTree>
    <p:extLst>
      <p:ext uri="{BB962C8B-B14F-4D97-AF65-F5344CB8AC3E}">
        <p14:creationId xmlns:p14="http://schemas.microsoft.com/office/powerpoint/2010/main" val="1878233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One of the best chapter sources of information is that box or notebook you received when you became president.  It includes the president's materials.  Open it, spend time going </a:t>
            </a:r>
            <a:r>
              <a:rPr lang="en-US" dirty="0" smtClean="0"/>
              <a:t>through it </a:t>
            </a:r>
            <a:r>
              <a:rPr lang="en-US" dirty="0"/>
              <a:t>before your biennium begins, if </a:t>
            </a:r>
            <a:r>
              <a:rPr lang="en-US" dirty="0" smtClean="0"/>
              <a:t>possible.</a:t>
            </a:r>
          </a:p>
          <a:p>
            <a:pPr>
              <a:defRPr/>
            </a:pPr>
            <a:r>
              <a:rPr lang="en-US" dirty="0" smtClean="0"/>
              <a:t>By studying Society and chapter materials, you will become familiar with:</a:t>
            </a:r>
          </a:p>
          <a:p>
            <a:pPr marL="172684" indent="-172684">
              <a:buFont typeface="Arial" pitchFamily="34" charset="0"/>
              <a:buChar char="•"/>
              <a:defRPr/>
            </a:pPr>
            <a:r>
              <a:rPr lang="en-US" dirty="0" smtClean="0"/>
              <a:t>the </a:t>
            </a:r>
            <a:r>
              <a:rPr lang="en-US" dirty="0"/>
              <a:t>president’s </a:t>
            </a:r>
            <a:r>
              <a:rPr lang="en-US" dirty="0" smtClean="0"/>
              <a:t>duties</a:t>
            </a:r>
          </a:p>
          <a:p>
            <a:pPr marL="172684" indent="-172684">
              <a:buFont typeface="Arial" pitchFamily="34" charset="0"/>
              <a:buChar char="•"/>
              <a:defRPr/>
            </a:pPr>
            <a:r>
              <a:rPr lang="en-US" dirty="0" smtClean="0"/>
              <a:t>the </a:t>
            </a:r>
            <a:r>
              <a:rPr lang="en-US" dirty="0"/>
              <a:t>procedures and work of the </a:t>
            </a:r>
            <a:r>
              <a:rPr lang="en-US" dirty="0" smtClean="0"/>
              <a:t>Society</a:t>
            </a:r>
          </a:p>
          <a:p>
            <a:pPr marL="172684" indent="-172684">
              <a:buFont typeface="Arial" pitchFamily="34" charset="0"/>
              <a:buChar char="•"/>
              <a:defRPr/>
            </a:pPr>
            <a:r>
              <a:rPr lang="en-US" dirty="0"/>
              <a:t>a</a:t>
            </a:r>
            <a:r>
              <a:rPr lang="en-US" dirty="0" smtClean="0"/>
              <a:t>nd the </a:t>
            </a:r>
            <a:r>
              <a:rPr lang="en-US" dirty="0"/>
              <a:t>business that the chapter has </a:t>
            </a:r>
            <a:r>
              <a:rPr lang="en-US" dirty="0" smtClean="0"/>
              <a:t>previously transacted</a:t>
            </a: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65</a:t>
            </a:fld>
            <a:endParaRPr lang="en-US"/>
          </a:p>
        </p:txBody>
      </p:sp>
    </p:spTree>
    <p:extLst>
      <p:ext uri="{BB962C8B-B14F-4D97-AF65-F5344CB8AC3E}">
        <p14:creationId xmlns:p14="http://schemas.microsoft.com/office/powerpoint/2010/main" val="2486685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read the Guidelines booklet.</a:t>
            </a:r>
            <a:r>
              <a:rPr lang="en-US" baseline="0" dirty="0" smtClean="0"/>
              <a:t> You </a:t>
            </a:r>
            <a:r>
              <a:rPr lang="en-US" baseline="0" smtClean="0"/>
              <a:t>will find it </a:t>
            </a:r>
            <a:r>
              <a:rPr lang="en-US" baseline="0" dirty="0" smtClean="0"/>
              <a:t>is the most helpful resource.</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66</a:t>
            </a:fld>
            <a:endParaRPr lang="en-US"/>
          </a:p>
        </p:txBody>
      </p:sp>
    </p:spTree>
    <p:extLst>
      <p:ext uri="{BB962C8B-B14F-4D97-AF65-F5344CB8AC3E}">
        <p14:creationId xmlns:p14="http://schemas.microsoft.com/office/powerpoint/2010/main" val="1575686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67</a:t>
            </a:fld>
            <a:endParaRPr lang="en-US"/>
          </a:p>
        </p:txBody>
      </p:sp>
    </p:spTree>
    <p:extLst>
      <p:ext uri="{BB962C8B-B14F-4D97-AF65-F5344CB8AC3E}">
        <p14:creationId xmlns:p14="http://schemas.microsoft.com/office/powerpoint/2010/main" val="3262345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bulleted point flies in.  After the 5</a:t>
            </a:r>
            <a:r>
              <a:rPr lang="en-US" baseline="30000" dirty="0" smtClean="0"/>
              <a:t>th</a:t>
            </a:r>
            <a:r>
              <a:rPr lang="en-US" dirty="0" smtClean="0"/>
              <a:t> bullet make this comment:</a:t>
            </a:r>
          </a:p>
          <a:p>
            <a:pPr marL="633176" lvl="1" indent="-172684">
              <a:buFont typeface="Arial" pitchFamily="34" charset="0"/>
              <a:buChar char="•"/>
            </a:pPr>
            <a:r>
              <a:rPr lang="en-US" dirty="0" smtClean="0"/>
              <a:t>One copy of each report is sent to the chapter president by International. The chapter president is responsible for distributing the reports to her committee chairmen.</a:t>
            </a:r>
            <a:r>
              <a:rPr lang="en-US" baseline="0" dirty="0" smtClean="0"/>
              <a:t>  </a:t>
            </a:r>
          </a:p>
          <a:p>
            <a:pPr marL="633176" lvl="1" indent="-172684">
              <a:buFont typeface="Arial" pitchFamily="34" charset="0"/>
              <a:buChar char="•"/>
            </a:pPr>
            <a:r>
              <a:rPr lang="en-US" baseline="0" dirty="0" smtClean="0"/>
              <a:t>After the reports are completed the president collects the reports, makes a copy for the files, and sends them to the chairs designated on each form.  This is why you need to keep the roster or state officers and state chairmen.</a:t>
            </a:r>
          </a:p>
          <a:p>
            <a:pPr marL="633176" lvl="1" indent="-172684">
              <a:buFont typeface="Arial" pitchFamily="34" charset="0"/>
              <a:buChar char="•"/>
            </a:pPr>
            <a:r>
              <a:rPr lang="en-US" baseline="0" dirty="0" smtClean="0"/>
              <a:t>State</a:t>
            </a:r>
            <a:r>
              <a:rPr lang="en-US" dirty="0" smtClean="0"/>
              <a:t> chairmen need the reports by February 1</a:t>
            </a:r>
            <a:r>
              <a:rPr lang="en-US" baseline="30000" dirty="0" smtClean="0"/>
              <a:t>st</a:t>
            </a:r>
            <a:r>
              <a:rPr lang="en-US" dirty="0" smtClean="0"/>
              <a:t> so they can complete their reports that are due to International by March 1. </a:t>
            </a:r>
          </a:p>
          <a:p>
            <a:pPr marL="633176" lvl="1" indent="-172684">
              <a:buFont typeface="Arial" pitchFamily="34" charset="0"/>
              <a:buChar char="•"/>
            </a:pPr>
            <a:r>
              <a:rPr lang="en-US" baseline="0" dirty="0" smtClean="0"/>
              <a:t>Reports can also be submitted electronically.</a:t>
            </a:r>
          </a:p>
          <a:p>
            <a:r>
              <a:rPr lang="en-US" dirty="0" smtClean="0"/>
              <a:t> Remember, the </a:t>
            </a:r>
            <a:r>
              <a:rPr lang="en-US" dirty="0"/>
              <a:t>president’s primary responsibilities are:</a:t>
            </a:r>
          </a:p>
          <a:p>
            <a:pPr marL="230246" indent="-230246">
              <a:buFont typeface="+mj-lt"/>
              <a:buAutoNum type="arabicPeriod"/>
            </a:pPr>
            <a:r>
              <a:rPr lang="en-US" dirty="0"/>
              <a:t>to run chapter meetings</a:t>
            </a:r>
          </a:p>
          <a:p>
            <a:pPr marL="230246" indent="-230246">
              <a:buFont typeface="+mj-lt"/>
              <a:buAutoNum type="arabicPeriod"/>
            </a:pPr>
            <a:r>
              <a:rPr lang="en-US" dirty="0"/>
              <a:t>To represent the chapter at state and international meetings/events</a:t>
            </a:r>
          </a:p>
          <a:p>
            <a:pPr lvl="1"/>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68</a:t>
            </a:fld>
            <a:endParaRPr lang="en-US"/>
          </a:p>
        </p:txBody>
      </p:sp>
    </p:spTree>
    <p:extLst>
      <p:ext uri="{BB962C8B-B14F-4D97-AF65-F5344CB8AC3E}">
        <p14:creationId xmlns:p14="http://schemas.microsoft.com/office/powerpoint/2010/main" val="3485829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time Fall Conference will be in Muskegon.  Come early and see what Muskegon offers.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69</a:t>
            </a:fld>
            <a:endParaRPr lang="en-US"/>
          </a:p>
        </p:txBody>
      </p:sp>
    </p:spTree>
    <p:extLst>
      <p:ext uri="{BB962C8B-B14F-4D97-AF65-F5344CB8AC3E}">
        <p14:creationId xmlns:p14="http://schemas.microsoft.com/office/powerpoint/2010/main" val="415028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Authoritarian leaders provide clear expectations for what needs to be done, when it should be done, and how it should be done. There is also a clear division between the leader and the followers. Abuse of this style is usually viewed as controlling, bossy, and dictatorial. This style of leadership can be beneficial in some instances, such as when decisions need to be made quickly without consulting with a large group of people. </a:t>
            </a:r>
          </a:p>
          <a:p>
            <a:endParaRPr lang="en-US" sz="1100" dirty="0"/>
          </a:p>
          <a:p>
            <a:r>
              <a:rPr lang="en-US" sz="1100" dirty="0"/>
              <a:t>Participative leadership is generally the most effective leadership style. These leaders offer guidance to group members, but they also participate in the group and allow input from other group members. Group members feel more involved and committed to projects, making them more likely to care about the end results. </a:t>
            </a:r>
          </a:p>
          <a:p>
            <a:endParaRPr lang="en-US" sz="1100" dirty="0"/>
          </a:p>
          <a:p>
            <a:r>
              <a:rPr lang="en-US" sz="1100" dirty="0" err="1"/>
              <a:t>Delegative</a:t>
            </a:r>
            <a:r>
              <a:rPr lang="en-US" sz="1100" dirty="0"/>
              <a:t> leaders offer little or no guidance to group members and leave decision-making up to group members. While 'laissez-faire' implies a completely hands-off approach, many leaders still remain open and available to group members for consultation and feedback.</a:t>
            </a:r>
          </a:p>
          <a:p>
            <a:endParaRPr lang="en-US" sz="1100"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a:t>
            </a:fld>
            <a:endParaRPr lang="en-US"/>
          </a:p>
        </p:txBody>
      </p:sp>
    </p:spTree>
    <p:extLst>
      <p:ext uri="{BB962C8B-B14F-4D97-AF65-F5344CB8AC3E}">
        <p14:creationId xmlns:p14="http://schemas.microsoft.com/office/powerpoint/2010/main" val="397846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will show you where you can find help.</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70</a:t>
            </a:fld>
            <a:endParaRPr lang="en-US"/>
          </a:p>
        </p:txBody>
      </p:sp>
    </p:spTree>
    <p:extLst>
      <p:ext uri="{BB962C8B-B14F-4D97-AF65-F5344CB8AC3E}">
        <p14:creationId xmlns:p14="http://schemas.microsoft.com/office/powerpoint/2010/main" val="8960920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Bullets fly in.  Read items.</a:t>
            </a:r>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71</a:t>
            </a:fld>
            <a:endParaRPr lang="en-US"/>
          </a:p>
        </p:txBody>
      </p:sp>
    </p:spTree>
    <p:extLst>
      <p:ext uri="{BB962C8B-B14F-4D97-AF65-F5344CB8AC3E}">
        <p14:creationId xmlns:p14="http://schemas.microsoft.com/office/powerpoint/2010/main" val="903143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72</a:t>
            </a:fld>
            <a:endParaRPr lang="en-US"/>
          </a:p>
        </p:txBody>
      </p:sp>
    </p:spTree>
    <p:extLst>
      <p:ext uri="{BB962C8B-B14F-4D97-AF65-F5344CB8AC3E}">
        <p14:creationId xmlns:p14="http://schemas.microsoft.com/office/powerpoint/2010/main" val="4198282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Tx/>
              <a:buNone/>
            </a:pPr>
            <a:r>
              <a:rPr lang="en-US" dirty="0"/>
              <a:t>Let participants read this on their own while you read the following:</a:t>
            </a:r>
          </a:p>
          <a:p>
            <a:pPr eaLnBrk="1" hangingPunct="1">
              <a:lnSpc>
                <a:spcPct val="90000"/>
              </a:lnSpc>
              <a:buFontTx/>
              <a:buNone/>
            </a:pPr>
            <a:r>
              <a:rPr lang="en-US" dirty="0"/>
              <a:t>The Guidelines booklet also includes suggestions for:</a:t>
            </a:r>
          </a:p>
          <a:p>
            <a:pPr marL="633176" lvl="1" indent="-172684" eaLnBrk="1" hangingPunct="1">
              <a:lnSpc>
                <a:spcPct val="90000"/>
              </a:lnSpc>
              <a:buFont typeface="Arial" pitchFamily="34" charset="0"/>
              <a:buChar char="•"/>
            </a:pPr>
            <a:r>
              <a:rPr lang="en-US" dirty="0" smtClean="0"/>
              <a:t>First Meeting of the Year</a:t>
            </a:r>
          </a:p>
          <a:p>
            <a:pPr marL="633176" lvl="1" indent="-172684" eaLnBrk="1" hangingPunct="1">
              <a:lnSpc>
                <a:spcPct val="90000"/>
              </a:lnSpc>
              <a:buFont typeface="Arial" pitchFamily="34" charset="0"/>
              <a:buChar char="•"/>
            </a:pPr>
            <a:r>
              <a:rPr lang="en-US" dirty="0" smtClean="0"/>
              <a:t>Exemplary Chapter</a:t>
            </a:r>
          </a:p>
          <a:p>
            <a:pPr marL="633176" lvl="1" indent="-172684" eaLnBrk="1" hangingPunct="1">
              <a:lnSpc>
                <a:spcPct val="90000"/>
              </a:lnSpc>
              <a:buFont typeface="Arial" pitchFamily="34" charset="0"/>
              <a:buChar char="•"/>
            </a:pPr>
            <a:r>
              <a:rPr lang="en-US" dirty="0" smtClean="0"/>
              <a:t>Getting to Know One Another</a:t>
            </a:r>
          </a:p>
          <a:p>
            <a:pPr marL="633176" lvl="1" indent="-172684" eaLnBrk="1" hangingPunct="1">
              <a:lnSpc>
                <a:spcPct val="90000"/>
              </a:lnSpc>
              <a:buFont typeface="Arial" pitchFamily="34" charset="0"/>
              <a:buChar char="•"/>
            </a:pPr>
            <a:r>
              <a:rPr lang="en-US" dirty="0" smtClean="0"/>
              <a:t>Revitalizing</a:t>
            </a:r>
          </a:p>
          <a:p>
            <a:pPr marL="633176" lvl="1" indent="-172684" eaLnBrk="1" hangingPunct="1">
              <a:lnSpc>
                <a:spcPct val="90000"/>
              </a:lnSpc>
              <a:buFont typeface="Arial" pitchFamily="34" charset="0"/>
              <a:buChar char="•"/>
            </a:pPr>
            <a:r>
              <a:rPr lang="en-US" dirty="0" smtClean="0"/>
              <a:t>Tradition</a:t>
            </a:r>
          </a:p>
          <a:p>
            <a:pPr marL="633176" lvl="1" indent="-172684" eaLnBrk="1" hangingPunct="1">
              <a:lnSpc>
                <a:spcPct val="90000"/>
              </a:lnSpc>
              <a:buFont typeface="Arial" pitchFamily="34" charset="0"/>
              <a:buChar char="•"/>
            </a:pPr>
            <a:r>
              <a:rPr lang="en-US" dirty="0" smtClean="0"/>
              <a:t>Characteristics of Healthy Chapters </a:t>
            </a:r>
          </a:p>
          <a:p>
            <a:pPr lvl="1"/>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73</a:t>
            </a:fld>
            <a:endParaRPr lang="en-US"/>
          </a:p>
        </p:txBody>
      </p:sp>
    </p:spTree>
    <p:extLst>
      <p:ext uri="{BB962C8B-B14F-4D97-AF65-F5344CB8AC3E}">
        <p14:creationId xmlns:p14="http://schemas.microsoft.com/office/powerpoint/2010/main" val="13960633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have an effective meeting, there are a few things you can do.</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74</a:t>
            </a:fld>
            <a:endParaRPr lang="en-US"/>
          </a:p>
        </p:txBody>
      </p:sp>
    </p:spTree>
    <p:extLst>
      <p:ext uri="{BB962C8B-B14F-4D97-AF65-F5344CB8AC3E}">
        <p14:creationId xmlns:p14="http://schemas.microsoft.com/office/powerpoint/2010/main" val="843293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itchFamily="34" charset="0"/>
              </a:rPr>
              <a:t>The bulleted points fly </a:t>
            </a:r>
            <a:r>
              <a:rPr lang="en-US" dirty="0" smtClean="0">
                <a:cs typeface="Arial" pitchFamily="34" charset="0"/>
              </a:rPr>
              <a:t>in.  Add…</a:t>
            </a:r>
          </a:p>
          <a:p>
            <a:pPr lvl="1"/>
            <a:r>
              <a:rPr lang="en-US" kern="1200" dirty="0" smtClean="0">
                <a:solidFill>
                  <a:schemeClr val="tx1"/>
                </a:solidFill>
                <a:latin typeface="Arial" charset="0"/>
                <a:ea typeface="+mn-ea"/>
                <a:cs typeface="Arial" pitchFamily="34" charset="0"/>
              </a:rPr>
              <a:t>Spend an hour a week at a regular time doing DKG:</a:t>
            </a:r>
          </a:p>
          <a:p>
            <a:pPr marL="633176" lvl="1" indent="-172684">
              <a:buFont typeface="Arial" pitchFamily="34" charset="0"/>
              <a:buChar char="•"/>
            </a:pPr>
            <a:r>
              <a:rPr lang="en-US" dirty="0" smtClean="0">
                <a:cs typeface="Arial" pitchFamily="34" charset="0"/>
              </a:rPr>
              <a:t>Go through everything</a:t>
            </a:r>
          </a:p>
          <a:p>
            <a:pPr marL="633176" lvl="1" indent="-172684">
              <a:buFont typeface="Arial" pitchFamily="34" charset="0"/>
              <a:buChar char="•"/>
            </a:pPr>
            <a:r>
              <a:rPr lang="en-US" dirty="0">
                <a:cs typeface="Arial" pitchFamily="34" charset="0"/>
              </a:rPr>
              <a:t>Open your </a:t>
            </a:r>
            <a:r>
              <a:rPr lang="en-US" dirty="0" smtClean="0">
                <a:cs typeface="Arial" pitchFamily="34" charset="0"/>
              </a:rPr>
              <a:t>mail/email regularly</a:t>
            </a:r>
          </a:p>
          <a:p>
            <a:pPr marL="633176" lvl="1" indent="-172684">
              <a:buFont typeface="Arial" pitchFamily="34" charset="0"/>
              <a:buChar char="•"/>
            </a:pPr>
            <a:r>
              <a:rPr lang="en-US" dirty="0" smtClean="0">
                <a:cs typeface="Arial" pitchFamily="34" charset="0"/>
              </a:rPr>
              <a:t>Duplicate and distribute parts that need to go to others ASAP</a:t>
            </a:r>
          </a:p>
          <a:p>
            <a:pPr marL="633176" lvl="1" indent="-172684">
              <a:buFont typeface="Arial" pitchFamily="34" charset="0"/>
              <a:buChar char="•"/>
            </a:pPr>
            <a:r>
              <a:rPr lang="en-US" dirty="0" smtClean="0">
                <a:cs typeface="Arial" pitchFamily="34" charset="0"/>
              </a:rPr>
              <a:t>Highlight due dates before sending</a:t>
            </a:r>
          </a:p>
          <a:p>
            <a:pPr marL="633176" lvl="1" indent="-172684">
              <a:buFont typeface="Arial" pitchFamily="34" charset="0"/>
              <a:buChar char="•"/>
            </a:pPr>
            <a:r>
              <a:rPr lang="en-US" dirty="0" smtClean="0">
                <a:cs typeface="Arial" pitchFamily="34" charset="0"/>
              </a:rPr>
              <a:t>Attach notes, if appropriate</a:t>
            </a:r>
          </a:p>
          <a:p>
            <a:pPr marL="633176" lvl="1" indent="-172684">
              <a:buFont typeface="Arial" pitchFamily="34" charset="0"/>
              <a:buChar char="•"/>
            </a:pPr>
            <a:r>
              <a:rPr lang="en-US" dirty="0" smtClean="0">
                <a:cs typeface="Arial" pitchFamily="34" charset="0"/>
              </a:rPr>
              <a:t>Always keep the original (date your action on the back)</a:t>
            </a:r>
          </a:p>
          <a:p>
            <a:pPr marL="633176" lvl="1" indent="-172684">
              <a:buFont typeface="Arial" pitchFamily="34" charset="0"/>
              <a:buChar char="•"/>
            </a:pPr>
            <a:r>
              <a:rPr lang="en-US" dirty="0" smtClean="0">
                <a:cs typeface="Arial" pitchFamily="34" charset="0"/>
              </a:rPr>
              <a:t>For items with due dates, sequence chronologically with soonest due date on top</a:t>
            </a:r>
          </a:p>
          <a:p>
            <a:pPr marL="633176" lvl="1" indent="-172684">
              <a:buFont typeface="Arial" pitchFamily="34" charset="0"/>
              <a:buChar char="•"/>
            </a:pPr>
            <a:r>
              <a:rPr lang="en-US" dirty="0" smtClean="0">
                <a:cs typeface="Arial" pitchFamily="34" charset="0"/>
              </a:rPr>
              <a:t>Things that must be discussed/done by executive board or the chapter be sure to add to the agenda or a future agenda</a:t>
            </a:r>
          </a:p>
          <a:p>
            <a:pPr marL="633176" lvl="1" indent="-172684">
              <a:buFont typeface="Arial" pitchFamily="34" charset="0"/>
              <a:buChar char="•"/>
            </a:pPr>
            <a:r>
              <a:rPr lang="en-US" dirty="0" smtClean="0">
                <a:cs typeface="Arial" pitchFamily="34" charset="0"/>
              </a:rPr>
              <a:t>Reports that can be done as a team, </a:t>
            </a:r>
            <a:r>
              <a:rPr lang="en-US" dirty="0">
                <a:cs typeface="Arial" pitchFamily="34" charset="0"/>
              </a:rPr>
              <a:t>add to the agenda or a future </a:t>
            </a:r>
            <a:r>
              <a:rPr lang="en-US" dirty="0" smtClean="0">
                <a:cs typeface="Arial" pitchFamily="34" charset="0"/>
              </a:rPr>
              <a:t>agenda</a:t>
            </a:r>
          </a:p>
          <a:p>
            <a:pPr marL="633176" lvl="1" indent="-172684">
              <a:buFont typeface="Arial" pitchFamily="34" charset="0"/>
              <a:buChar char="•"/>
            </a:pPr>
            <a:r>
              <a:rPr lang="en-US" dirty="0" smtClean="0">
                <a:cs typeface="Arial" pitchFamily="34" charset="0"/>
              </a:rPr>
              <a:t>Review all items in the President’s mailing at a chapter meeting</a:t>
            </a:r>
            <a:endParaRPr lang="en-US" dirty="0">
              <a:cs typeface="Arial" pitchFamily="34" charset="0"/>
            </a:endParaRPr>
          </a:p>
          <a:p>
            <a:pPr lvl="1"/>
            <a:endParaRPr lang="en-US" kern="1200" dirty="0" smtClean="0">
              <a:solidFill>
                <a:schemeClr val="tx1"/>
              </a:solidFill>
              <a:latin typeface="Arial" charset="0"/>
              <a:ea typeface="+mn-ea"/>
              <a:cs typeface="Arial" pitchFamily="34" charset="0"/>
            </a:endParaRPr>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75</a:t>
            </a:fld>
            <a:endParaRPr lang="en-US"/>
          </a:p>
        </p:txBody>
      </p:sp>
    </p:spTree>
    <p:extLst>
      <p:ext uri="{BB962C8B-B14F-4D97-AF65-F5344CB8AC3E}">
        <p14:creationId xmlns:p14="http://schemas.microsoft.com/office/powerpoint/2010/main" val="41178376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76</a:t>
            </a:fld>
            <a:endParaRPr lang="en-US" dirty="0"/>
          </a:p>
        </p:txBody>
      </p:sp>
    </p:spTree>
    <p:extLst>
      <p:ext uri="{BB962C8B-B14F-4D97-AF65-F5344CB8AC3E}">
        <p14:creationId xmlns:p14="http://schemas.microsoft.com/office/powerpoint/2010/main" val="2318693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55306"/>
            <a:ext cx="5560060" cy="4125516"/>
          </a:xfrm>
        </p:spPr>
        <p:txBody>
          <a:bodyPr/>
          <a:lstStyle/>
          <a:p>
            <a:pPr defTabSz="920984">
              <a:defRPr/>
            </a:pPr>
            <a:r>
              <a:rPr lang="en-US" dirty="0">
                <a:cs typeface="Times New Roman" pitchFamily="18" charset="0"/>
              </a:rPr>
              <a:t>These points will fly in. </a:t>
            </a:r>
          </a:p>
          <a:p>
            <a:pPr defTabSz="920984">
              <a:defRPr/>
            </a:pPr>
            <a:r>
              <a:rPr lang="en-US" b="1" dirty="0" smtClean="0">
                <a:cs typeface="Times New Roman" pitchFamily="18" charset="0"/>
              </a:rPr>
              <a:t>Organize – </a:t>
            </a:r>
            <a:r>
              <a:rPr lang="en-US" dirty="0" smtClean="0">
                <a:cs typeface="Times New Roman" pitchFamily="18" charset="0"/>
              </a:rPr>
              <a:t>	</a:t>
            </a:r>
          </a:p>
          <a:p>
            <a:pPr marL="172684" indent="-172684" defTabSz="920984">
              <a:buFont typeface="Arial" pitchFamily="34" charset="0"/>
              <a:buChar char="•"/>
              <a:defRPr/>
            </a:pPr>
            <a:r>
              <a:rPr lang="en-US" dirty="0" smtClean="0">
                <a:cs typeface="Times New Roman" pitchFamily="18" charset="0"/>
              </a:rPr>
              <a:t>Yourself and your responsibilities</a:t>
            </a:r>
          </a:p>
          <a:p>
            <a:pPr marL="172684" indent="-172684" defTabSz="920984">
              <a:buFont typeface="Arial" pitchFamily="34" charset="0"/>
              <a:buChar char="•"/>
              <a:defRPr/>
            </a:pPr>
            <a:r>
              <a:rPr lang="en-US" dirty="0" smtClean="0">
                <a:cs typeface="Times New Roman" pitchFamily="18" charset="0"/>
              </a:rPr>
              <a:t>Know your job and do it</a:t>
            </a:r>
          </a:p>
          <a:p>
            <a:pPr marL="172684" indent="-172684" defTabSz="920984">
              <a:buFont typeface="Arial" pitchFamily="34" charset="0"/>
              <a:buChar char="•"/>
              <a:defRPr/>
            </a:pPr>
            <a:r>
              <a:rPr lang="en-US" dirty="0" smtClean="0">
                <a:cs typeface="Times New Roman" pitchFamily="18" charset="0"/>
              </a:rPr>
              <a:t>Don’t do others’ work, as well</a:t>
            </a:r>
            <a:endParaRPr lang="en-US" dirty="0">
              <a:cs typeface="Times New Roman" pitchFamily="18" charset="0"/>
            </a:endParaRPr>
          </a:p>
          <a:p>
            <a:pPr defTabSz="920984">
              <a:defRPr/>
            </a:pPr>
            <a:r>
              <a:rPr lang="en-US" b="1" kern="1200" dirty="0" smtClean="0">
                <a:solidFill>
                  <a:schemeClr val="tx1"/>
                </a:solidFill>
                <a:latin typeface="Arial" charset="0"/>
                <a:ea typeface="+mn-ea"/>
                <a:cs typeface="Times New Roman" pitchFamily="18" charset="0"/>
              </a:rPr>
              <a:t>Manage your time – </a:t>
            </a:r>
          </a:p>
          <a:p>
            <a:pPr marL="172684" indent="-172684" defTabSz="920984">
              <a:buFont typeface="Arial" pitchFamily="34" charset="0"/>
              <a:buChar char="•"/>
              <a:defRPr/>
            </a:pPr>
            <a:r>
              <a:rPr lang="en-US" kern="1200" dirty="0" smtClean="0">
                <a:solidFill>
                  <a:schemeClr val="tx1"/>
                </a:solidFill>
                <a:latin typeface="Arial" charset="0"/>
                <a:ea typeface="+mn-ea"/>
                <a:cs typeface="Times New Roman" pitchFamily="18" charset="0"/>
              </a:rPr>
              <a:t>Time management can be as informal or as detailed as you want to make it. </a:t>
            </a:r>
          </a:p>
          <a:p>
            <a:pPr marL="172684" indent="-172684" defTabSz="920984">
              <a:buFont typeface="Arial" pitchFamily="34" charset="0"/>
              <a:buChar char="•"/>
              <a:defRPr/>
            </a:pPr>
            <a:r>
              <a:rPr lang="en-US" dirty="0" smtClean="0">
                <a:cs typeface="Times New Roman" pitchFamily="18" charset="0"/>
              </a:rPr>
              <a:t>Schedule your weekly “DKG hour”</a:t>
            </a:r>
          </a:p>
          <a:p>
            <a:pPr marL="172684" indent="-172684" defTabSz="920984">
              <a:buFont typeface="Arial" pitchFamily="34" charset="0"/>
              <a:buChar char="•"/>
              <a:defRPr/>
            </a:pPr>
            <a:r>
              <a:rPr lang="en-US" kern="1200" dirty="0" smtClean="0">
                <a:solidFill>
                  <a:schemeClr val="tx1"/>
                </a:solidFill>
                <a:latin typeface="Arial" charset="0"/>
                <a:ea typeface="+mn-ea"/>
                <a:cs typeface="Times New Roman" pitchFamily="18" charset="0"/>
              </a:rPr>
              <a:t>Technology lightens the load </a:t>
            </a:r>
          </a:p>
          <a:p>
            <a:pPr marL="172684" indent="-172684" defTabSz="920984">
              <a:buFont typeface="Arial" pitchFamily="34" charset="0"/>
              <a:buChar char="•"/>
              <a:defRPr/>
            </a:pPr>
            <a:r>
              <a:rPr lang="en-US" kern="1200" dirty="0" smtClean="0">
                <a:solidFill>
                  <a:schemeClr val="tx1"/>
                </a:solidFill>
                <a:latin typeface="Arial" charset="0"/>
                <a:ea typeface="+mn-ea"/>
                <a:cs typeface="Times New Roman" pitchFamily="18" charset="0"/>
              </a:rPr>
              <a:t>Develop a plan to fit your own needs - be flexible so you can alter your schedule and management of time as your needs change</a:t>
            </a:r>
          </a:p>
          <a:p>
            <a:pPr defTabSz="920984">
              <a:defRPr/>
            </a:pPr>
            <a:r>
              <a:rPr lang="en-US" b="1" dirty="0" smtClean="0">
                <a:cs typeface="Times New Roman" pitchFamily="18" charset="0"/>
              </a:rPr>
              <a:t>Delegate –</a:t>
            </a:r>
          </a:p>
          <a:p>
            <a:pPr marL="172684" indent="-172684" defTabSz="920984">
              <a:buFont typeface="Arial" pitchFamily="34" charset="0"/>
              <a:buChar char="•"/>
              <a:defRPr/>
            </a:pPr>
            <a:r>
              <a:rPr lang="en-US" dirty="0" smtClean="0">
                <a:cs typeface="Times New Roman" pitchFamily="18" charset="0"/>
              </a:rPr>
              <a:t>Others want to help (let them)</a:t>
            </a:r>
          </a:p>
          <a:p>
            <a:pPr marL="172684" indent="-172684" defTabSz="920984">
              <a:buFont typeface="Arial" pitchFamily="34" charset="0"/>
              <a:buChar char="•"/>
              <a:defRPr/>
            </a:pPr>
            <a:r>
              <a:rPr lang="en-US" dirty="0" smtClean="0">
                <a:cs typeface="Times New Roman" pitchFamily="18" charset="0"/>
              </a:rPr>
              <a:t>Use your executive board</a:t>
            </a:r>
          </a:p>
          <a:p>
            <a:pPr marL="172684" indent="-172684" defTabSz="920984">
              <a:buFont typeface="Arial" pitchFamily="34" charset="0"/>
              <a:buChar char="•"/>
              <a:defRPr/>
            </a:pPr>
            <a:r>
              <a:rPr lang="en-US" dirty="0" smtClean="0">
                <a:cs typeface="Times New Roman" pitchFamily="18" charset="0"/>
              </a:rPr>
              <a:t>Corresponding secretary for correspondence</a:t>
            </a:r>
          </a:p>
          <a:p>
            <a:pPr marL="172684" indent="-172684" defTabSz="920984">
              <a:buFont typeface="Arial" pitchFamily="34" charset="0"/>
              <a:buChar char="•"/>
              <a:defRPr/>
            </a:pPr>
            <a:r>
              <a:rPr lang="en-US" dirty="0" smtClean="0">
                <a:cs typeface="Times New Roman" pitchFamily="18" charset="0"/>
              </a:rPr>
              <a:t>Officers and chairmen complete their own tasks</a:t>
            </a:r>
          </a:p>
          <a:p>
            <a:pPr marL="172684" indent="-172684" defTabSz="920984">
              <a:buFont typeface="Arial" pitchFamily="34" charset="0"/>
              <a:buChar char="•"/>
              <a:defRPr/>
            </a:pPr>
            <a:r>
              <a:rPr lang="en-US" dirty="0" smtClean="0">
                <a:cs typeface="Times New Roman" pitchFamily="18" charset="0"/>
              </a:rPr>
              <a:t>Facilitate the work of others: encourage, support, monitor…but </a:t>
            </a:r>
            <a:r>
              <a:rPr lang="en-US" b="1" dirty="0" smtClean="0">
                <a:cs typeface="Times New Roman" pitchFamily="18" charset="0"/>
              </a:rPr>
              <a:t>DON’T DO IT</a:t>
            </a:r>
          </a:p>
          <a:p>
            <a:pPr defTabSz="920984">
              <a:defRPr/>
            </a:pPr>
            <a:r>
              <a:rPr lang="en-US" b="1" dirty="0" smtClean="0">
                <a:cs typeface="Times New Roman" pitchFamily="18" charset="0"/>
              </a:rPr>
              <a:t>Communicate</a:t>
            </a:r>
          </a:p>
          <a:p>
            <a:pPr marL="172684" indent="-172684">
              <a:buFont typeface="Arial" pitchFamily="34" charset="0"/>
              <a:buChar char="•"/>
              <a:defRPr/>
            </a:pPr>
            <a:r>
              <a:rPr lang="en-US" dirty="0" smtClean="0"/>
              <a:t>Successful chapters communicate </a:t>
            </a:r>
            <a:r>
              <a:rPr lang="en-US" dirty="0"/>
              <a:t>with members in multiple ways: newsletter (print, website or email 4+ times a year), phone, email, snail mail, website</a:t>
            </a:r>
          </a:p>
          <a:p>
            <a:pPr marL="172684" indent="-172684" defTabSz="920984">
              <a:buFont typeface="Arial" pitchFamily="34" charset="0"/>
              <a:buChar char="•"/>
              <a:defRPr/>
            </a:pPr>
            <a:r>
              <a:rPr lang="en-US" dirty="0" smtClean="0">
                <a:cs typeface="Times New Roman" pitchFamily="18" charset="0"/>
              </a:rPr>
              <a:t>When emailing or snail mailing (request a response assures message was received)</a:t>
            </a:r>
          </a:p>
          <a:p>
            <a:pPr defTabSz="920984">
              <a:defRPr/>
            </a:pPr>
            <a:r>
              <a:rPr lang="en-US" b="1" dirty="0" smtClean="0">
                <a:cs typeface="Times New Roman" pitchFamily="18" charset="0"/>
              </a:rPr>
              <a:t>Plan shorter, more effective meetings</a:t>
            </a:r>
          </a:p>
          <a:p>
            <a:pPr>
              <a:spcBef>
                <a:spcPct val="50000"/>
              </a:spcBef>
              <a:buFontTx/>
              <a:buChar char="•"/>
            </a:pPr>
            <a:r>
              <a:rPr lang="en-US" dirty="0" smtClean="0"/>
              <a:t>DKG international survey indicated successful chapters hold </a:t>
            </a:r>
            <a:r>
              <a:rPr lang="en-US" dirty="0"/>
              <a:t>4-6 well-planned, relatively informal but still structured, quick-moving business meetings per year</a:t>
            </a:r>
          </a:p>
          <a:p>
            <a:pPr>
              <a:spcBef>
                <a:spcPct val="50000"/>
              </a:spcBef>
              <a:buFontTx/>
              <a:buChar char="•"/>
            </a:pPr>
            <a:r>
              <a:rPr lang="en-US" dirty="0"/>
              <a:t>Meets at varied times, days, and places that are convenient for working members</a:t>
            </a:r>
          </a:p>
          <a:p>
            <a:pPr>
              <a:spcBef>
                <a:spcPct val="50000"/>
              </a:spcBef>
              <a:buFontTx/>
              <a:buChar char="•"/>
            </a:pPr>
            <a:r>
              <a:rPr lang="en-US" dirty="0"/>
              <a:t>Meets for approximately 1 ½ hours in length, excluding meals</a:t>
            </a:r>
          </a:p>
          <a:p>
            <a:pPr>
              <a:spcBef>
                <a:spcPct val="50000"/>
              </a:spcBef>
              <a:buFontTx/>
              <a:buChar char="•"/>
            </a:pPr>
            <a:r>
              <a:rPr lang="en-US" dirty="0"/>
              <a:t>Plans fellowship time as part of each meeting</a:t>
            </a:r>
          </a:p>
          <a:p>
            <a:pPr marL="172684" indent="-172684" defTabSz="920984">
              <a:buFont typeface="Arial" pitchFamily="34" charset="0"/>
              <a:buChar char="•"/>
              <a:defRPr/>
            </a:pPr>
            <a:endParaRPr lang="en-US" b="1" dirty="0" smtClean="0">
              <a:cs typeface="Times New Roman" pitchFamily="18" charset="0"/>
            </a:endParaRPr>
          </a:p>
          <a:p>
            <a:pPr defTabSz="920984">
              <a:defRPr/>
            </a:pPr>
            <a:endParaRPr lang="en-US" b="1" kern="1200" dirty="0" smtClean="0">
              <a:solidFill>
                <a:schemeClr val="tx1"/>
              </a:solidFill>
              <a:latin typeface="Arial" charset="0"/>
              <a:ea typeface="+mn-ea"/>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77</a:t>
            </a:fld>
            <a:endParaRPr lang="en-US"/>
          </a:p>
        </p:txBody>
      </p:sp>
    </p:spTree>
    <p:extLst>
      <p:ext uri="{BB962C8B-B14F-4D97-AF65-F5344CB8AC3E}">
        <p14:creationId xmlns:p14="http://schemas.microsoft.com/office/powerpoint/2010/main" val="38325155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dirty="0">
                <a:cs typeface="Times New Roman" pitchFamily="18" charset="0"/>
              </a:rPr>
              <a:t>Bullets fly in.</a:t>
            </a:r>
          </a:p>
          <a:p>
            <a:pPr lvl="1">
              <a:defRPr/>
            </a:pPr>
            <a:r>
              <a:rPr lang="en-US" b="1" kern="1200" dirty="0" smtClean="0">
                <a:solidFill>
                  <a:schemeClr val="tx1"/>
                </a:solidFill>
                <a:latin typeface="Arial" charset="0"/>
                <a:ea typeface="+mn-ea"/>
                <a:cs typeface="Times New Roman" pitchFamily="18" charset="0"/>
              </a:rPr>
              <a:t>T:</a:t>
            </a:r>
            <a:r>
              <a:rPr lang="en-US" kern="1200" dirty="0" smtClean="0">
                <a:solidFill>
                  <a:schemeClr val="tx1"/>
                </a:solidFill>
                <a:latin typeface="Arial" charset="0"/>
                <a:ea typeface="+mn-ea"/>
                <a:cs typeface="Times New Roman" pitchFamily="18" charset="0"/>
              </a:rPr>
              <a:t> Toss mail that is junk or needs no action.</a:t>
            </a:r>
            <a:endParaRPr lang="en-US" kern="1200" dirty="0" smtClean="0">
              <a:solidFill>
                <a:schemeClr val="tx1"/>
              </a:solidFill>
              <a:latin typeface="Arial" charset="0"/>
              <a:ea typeface="+mn-ea"/>
              <a:cs typeface="Arial" charset="0"/>
            </a:endParaRPr>
          </a:p>
          <a:p>
            <a:pPr lvl="1">
              <a:defRPr/>
            </a:pPr>
            <a:endParaRPr lang="en-US" b="1" kern="1200" dirty="0" smtClean="0">
              <a:solidFill>
                <a:schemeClr val="tx1"/>
              </a:solidFill>
              <a:latin typeface="Arial" charset="0"/>
              <a:ea typeface="+mn-ea"/>
              <a:cs typeface="Times New Roman" pitchFamily="18" charset="0"/>
            </a:endParaRPr>
          </a:p>
          <a:p>
            <a:pPr lvl="1">
              <a:defRPr/>
            </a:pPr>
            <a:r>
              <a:rPr lang="en-US" b="1" kern="1200" dirty="0" smtClean="0">
                <a:solidFill>
                  <a:schemeClr val="tx1"/>
                </a:solidFill>
                <a:latin typeface="Arial" charset="0"/>
                <a:ea typeface="+mn-ea"/>
                <a:cs typeface="Times New Roman" pitchFamily="18" charset="0"/>
              </a:rPr>
              <a:t>R:</a:t>
            </a:r>
            <a:r>
              <a:rPr lang="en-US" kern="1200" dirty="0" smtClean="0">
                <a:solidFill>
                  <a:schemeClr val="tx1"/>
                </a:solidFill>
                <a:latin typeface="Arial" charset="0"/>
                <a:ea typeface="+mn-ea"/>
                <a:cs typeface="Times New Roman" pitchFamily="18" charset="0"/>
              </a:rPr>
              <a:t> Refer to</a:t>
            </a:r>
            <a:r>
              <a:rPr lang="en-US" kern="1200" baseline="0" dirty="0" smtClean="0">
                <a:solidFill>
                  <a:schemeClr val="tx1"/>
                </a:solidFill>
                <a:latin typeface="Arial" charset="0"/>
                <a:ea typeface="+mn-ea"/>
                <a:cs typeface="Times New Roman" pitchFamily="18" charset="0"/>
              </a:rPr>
              <a:t> it.  </a:t>
            </a:r>
            <a:r>
              <a:rPr lang="en-US" kern="1200" dirty="0" smtClean="0">
                <a:solidFill>
                  <a:schemeClr val="tx1"/>
                </a:solidFill>
                <a:latin typeface="Arial" charset="0"/>
                <a:ea typeface="+mn-ea"/>
                <a:cs typeface="Times New Roman" pitchFamily="18" charset="0"/>
              </a:rPr>
              <a:t>Keep a folder handy for each person you deal with on a regular basis. When that person comes to see you, open the folder and take care of all the items at once.</a:t>
            </a:r>
          </a:p>
          <a:p>
            <a:pPr lvl="1">
              <a:defRPr/>
            </a:pPr>
            <a:endParaRPr lang="en-US" b="1" kern="1200" dirty="0" smtClean="0">
              <a:solidFill>
                <a:schemeClr val="tx1"/>
              </a:solidFill>
              <a:latin typeface="Arial" charset="0"/>
              <a:ea typeface="+mn-ea"/>
              <a:cs typeface="Times New Roman" pitchFamily="18" charset="0"/>
            </a:endParaRPr>
          </a:p>
          <a:p>
            <a:pPr lvl="1">
              <a:defRPr/>
            </a:pPr>
            <a:r>
              <a:rPr lang="en-US" b="1" kern="1200" dirty="0" smtClean="0">
                <a:solidFill>
                  <a:schemeClr val="tx1"/>
                </a:solidFill>
                <a:latin typeface="Arial" charset="0"/>
                <a:ea typeface="+mn-ea"/>
                <a:cs typeface="Times New Roman" pitchFamily="18" charset="0"/>
              </a:rPr>
              <a:t>A:</a:t>
            </a:r>
            <a:r>
              <a:rPr lang="en-US" kern="1200" dirty="0" smtClean="0">
                <a:solidFill>
                  <a:schemeClr val="tx1"/>
                </a:solidFill>
                <a:latin typeface="Arial" charset="0"/>
                <a:ea typeface="+mn-ea"/>
                <a:cs typeface="Times New Roman" pitchFamily="18" charset="0"/>
              </a:rPr>
              <a:t> Act on it.  Start an action folder or action page in your planner.</a:t>
            </a:r>
          </a:p>
          <a:p>
            <a:pPr lvl="1">
              <a:defRPr/>
            </a:pPr>
            <a:endParaRPr lang="en-US" b="1" kern="1200" dirty="0" smtClean="0">
              <a:solidFill>
                <a:schemeClr val="tx1"/>
              </a:solidFill>
              <a:latin typeface="Arial" charset="0"/>
              <a:ea typeface="+mn-ea"/>
              <a:cs typeface="Times New Roman" pitchFamily="18" charset="0"/>
            </a:endParaRPr>
          </a:p>
          <a:p>
            <a:pPr lvl="1">
              <a:defRPr/>
            </a:pPr>
            <a:r>
              <a:rPr lang="en-US" b="1" kern="1200" dirty="0" smtClean="0">
                <a:solidFill>
                  <a:schemeClr val="tx1"/>
                </a:solidFill>
                <a:latin typeface="Arial" charset="0"/>
                <a:ea typeface="+mn-ea"/>
                <a:cs typeface="Times New Roman" pitchFamily="18" charset="0"/>
              </a:rPr>
              <a:t>F:</a:t>
            </a:r>
            <a:r>
              <a:rPr lang="en-US" kern="1200" dirty="0" smtClean="0">
                <a:solidFill>
                  <a:schemeClr val="tx1"/>
                </a:solidFill>
                <a:latin typeface="Arial" charset="0"/>
                <a:ea typeface="+mn-ea"/>
                <a:cs typeface="Times New Roman" pitchFamily="18" charset="0"/>
              </a:rPr>
              <a:t> File it.  Write a discard date on papers that will outlive their usefulness and clutter your files.</a:t>
            </a:r>
            <a:endParaRPr lang="en-US" kern="1200" dirty="0" smtClean="0">
              <a:solidFill>
                <a:schemeClr val="tx1"/>
              </a:solidFill>
              <a:latin typeface="Arial" charset="0"/>
              <a:ea typeface="+mn-ea"/>
              <a:cs typeface="Arial" charset="0"/>
            </a:endParaRPr>
          </a:p>
          <a:p>
            <a:pPr defTabSz="920984">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78</a:t>
            </a:fld>
            <a:endParaRPr lang="en-US"/>
          </a:p>
        </p:txBody>
      </p:sp>
    </p:spTree>
    <p:extLst>
      <p:ext uri="{BB962C8B-B14F-4D97-AF65-F5344CB8AC3E}">
        <p14:creationId xmlns:p14="http://schemas.microsoft.com/office/powerpoint/2010/main" val="24427393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79</a:t>
            </a:fld>
            <a:endParaRPr lang="en-US"/>
          </a:p>
        </p:txBody>
      </p:sp>
    </p:spTree>
    <p:extLst>
      <p:ext uri="{BB962C8B-B14F-4D97-AF65-F5344CB8AC3E}">
        <p14:creationId xmlns:p14="http://schemas.microsoft.com/office/powerpoint/2010/main" val="177578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 good leader uses all three styles, depending on what forces are involved between the followers, the leader, and the situation. </a:t>
            </a:r>
          </a:p>
          <a:p>
            <a:endParaRPr lang="en-US" dirty="0" smtClean="0">
              <a:effectLst/>
            </a:endParaRPr>
          </a:p>
          <a:p>
            <a:r>
              <a:rPr lang="en-US" dirty="0" smtClean="0">
                <a:effectLst/>
              </a:rPr>
              <a:t>An example of using all three: Telling your members that a procedure is not working correctly and a new one must be established (authoritarian). Asking for their ideas and input on creating a new procedure (participative). Delegating tasks in order to implement the new procedure (</a:t>
            </a:r>
            <a:r>
              <a:rPr lang="en-US" dirty="0" err="1" smtClean="0">
                <a:effectLst/>
              </a:rPr>
              <a:t>delegative</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8</a:t>
            </a:fld>
            <a:endParaRPr lang="en-US"/>
          </a:p>
        </p:txBody>
      </p:sp>
    </p:spTree>
    <p:extLst>
      <p:ext uri="{BB962C8B-B14F-4D97-AF65-F5344CB8AC3E}">
        <p14:creationId xmlns:p14="http://schemas.microsoft.com/office/powerpoint/2010/main" val="6877788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80</a:t>
            </a:fld>
            <a:endParaRPr lang="en-US"/>
          </a:p>
        </p:txBody>
      </p:sp>
    </p:spTree>
    <p:extLst>
      <p:ext uri="{BB962C8B-B14F-4D97-AF65-F5344CB8AC3E}">
        <p14:creationId xmlns:p14="http://schemas.microsoft.com/office/powerpoint/2010/main" val="4087004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81</a:t>
            </a:fld>
            <a:endParaRPr lang="en-US" dirty="0"/>
          </a:p>
        </p:txBody>
      </p:sp>
    </p:spTree>
    <p:extLst>
      <p:ext uri="{BB962C8B-B14F-4D97-AF65-F5344CB8AC3E}">
        <p14:creationId xmlns:p14="http://schemas.microsoft.com/office/powerpoint/2010/main" val="910297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82</a:t>
            </a:fld>
            <a:endParaRPr lang="en-US" dirty="0"/>
          </a:p>
        </p:txBody>
      </p:sp>
    </p:spTree>
    <p:extLst>
      <p:ext uri="{BB962C8B-B14F-4D97-AF65-F5344CB8AC3E}">
        <p14:creationId xmlns:p14="http://schemas.microsoft.com/office/powerpoint/2010/main" val="16164349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83</a:t>
            </a:fld>
            <a:endParaRPr lang="en-US" dirty="0"/>
          </a:p>
        </p:txBody>
      </p:sp>
    </p:spTree>
    <p:extLst>
      <p:ext uri="{BB962C8B-B14F-4D97-AF65-F5344CB8AC3E}">
        <p14:creationId xmlns:p14="http://schemas.microsoft.com/office/powerpoint/2010/main" val="181766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7029631-AE1B-4118-A54C-F474CC787557}" type="slidenum">
              <a:rPr lang="en-US" smtClean="0"/>
              <a:pPr>
                <a:defRPr/>
              </a:pPr>
              <a:t>9</a:t>
            </a:fld>
            <a:endParaRPr lang="en-US" dirty="0"/>
          </a:p>
        </p:txBody>
      </p:sp>
    </p:spTree>
    <p:extLst>
      <p:ext uri="{BB962C8B-B14F-4D97-AF65-F5344CB8AC3E}">
        <p14:creationId xmlns:p14="http://schemas.microsoft.com/office/powerpoint/2010/main" val="2557352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pPr>
              <a:defRPr/>
            </a:pPr>
            <a:endParaRPr lang="en-US" dirty="0"/>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pPr>
              <a:defRPr/>
            </a:pPr>
            <a:fld id="{6F84B2A6-A743-435B-930A-50ABCC122133}" type="slidenum">
              <a:rPr lang="en-US" smtClean="0"/>
              <a:pPr>
                <a:defRPr/>
              </a:pPr>
              <a:t>‹#›</a:t>
            </a:fld>
            <a:endParaRPr lang="en-US" dirty="0"/>
          </a:p>
        </p:txBody>
      </p:sp>
      <p:sp>
        <p:nvSpPr>
          <p:cNvPr id="15" name="Footer Placeholder 14"/>
          <p:cNvSpPr>
            <a:spLocks noGrp="1"/>
          </p:cNvSpPr>
          <p:nvPr>
            <p:ph type="ftr" sz="quarter" idx="12"/>
          </p:nvPr>
        </p:nvSpPr>
        <p:spPr>
          <a:xfrm>
            <a:off x="3581400" y="6296248"/>
            <a:ext cx="2820987" cy="152400"/>
          </a:xfrm>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pPr>
              <a:defRPr/>
            </a:pPr>
            <a:endParaRPr lang="en-US" dirty="0"/>
          </a:p>
        </p:txBody>
      </p:sp>
      <p:sp>
        <p:nvSpPr>
          <p:cNvPr id="14" name="Slide Number Placeholder 13"/>
          <p:cNvSpPr>
            <a:spLocks noGrp="1"/>
          </p:cNvSpPr>
          <p:nvPr>
            <p:ph type="sldNum" sz="quarter" idx="11"/>
          </p:nvPr>
        </p:nvSpPr>
        <p:spPr/>
        <p:txBody>
          <a:bodyPr/>
          <a:lstStyle/>
          <a:p>
            <a:pPr>
              <a:defRPr/>
            </a:pPr>
            <a:fld id="{3C057C29-16B2-409A-9922-EB33366649C3}" type="slidenum">
              <a:rPr lang="en-US" smtClean="0"/>
              <a:pPr>
                <a:defRPr/>
              </a:pPr>
              <a:t>‹#›</a:t>
            </a:fld>
            <a:endParaRPr lang="en-US" dirty="0"/>
          </a:p>
        </p:txBody>
      </p:sp>
      <p:sp>
        <p:nvSpPr>
          <p:cNvPr id="15" name="Footer Placeholder 14"/>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pPr>
              <a:defRPr/>
            </a:pPr>
            <a:endParaRPr lang="en-US" dirty="0"/>
          </a:p>
        </p:txBody>
      </p:sp>
      <p:sp>
        <p:nvSpPr>
          <p:cNvPr id="14" name="Slide Number Placeholder 13"/>
          <p:cNvSpPr>
            <a:spLocks noGrp="1"/>
          </p:cNvSpPr>
          <p:nvPr>
            <p:ph type="sldNum" sz="quarter" idx="11"/>
          </p:nvPr>
        </p:nvSpPr>
        <p:spPr/>
        <p:txBody>
          <a:bodyPr/>
          <a:lstStyle/>
          <a:p>
            <a:pPr>
              <a:defRPr/>
            </a:pPr>
            <a:fld id="{D74C15F9-022E-412E-8A81-B17D8A40842D}" type="slidenum">
              <a:rPr lang="en-US" smtClean="0"/>
              <a:pPr>
                <a:defRPr/>
              </a:pPr>
              <a:t>‹#›</a:t>
            </a:fld>
            <a:endParaRPr lang="en-US" dirty="0"/>
          </a:p>
        </p:txBody>
      </p:sp>
      <p:sp>
        <p:nvSpPr>
          <p:cNvPr id="15" name="Footer Placeholder 14"/>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pPr>
              <a:defRPr/>
            </a:pPr>
            <a:endParaRPr lang="en-US" dirty="0"/>
          </a:p>
        </p:txBody>
      </p:sp>
      <p:sp>
        <p:nvSpPr>
          <p:cNvPr id="11" name="Slide Number Placeholder 10"/>
          <p:cNvSpPr>
            <a:spLocks noGrp="1"/>
          </p:cNvSpPr>
          <p:nvPr>
            <p:ph type="sldNum" sz="quarter" idx="11"/>
          </p:nvPr>
        </p:nvSpPr>
        <p:spPr/>
        <p:txBody>
          <a:bodyPr/>
          <a:lstStyle/>
          <a:p>
            <a:pPr>
              <a:defRPr/>
            </a:pPr>
            <a:fld id="{9CDEF1F0-6D07-40F4-87B7-3CEC7B69DF00}" type="slidenum">
              <a:rPr lang="en-US" smtClean="0"/>
              <a:pPr>
                <a:defRPr/>
              </a:pPr>
              <a:t>‹#›</a:t>
            </a:fld>
            <a:endParaRPr lang="en-US" dirty="0"/>
          </a:p>
        </p:txBody>
      </p:sp>
      <p:sp>
        <p:nvSpPr>
          <p:cNvPr id="12" name="Footer Placeholder 11"/>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pPr>
              <a:defRPr/>
            </a:pPr>
            <a:endParaRPr lang="en-US" dirty="0"/>
          </a:p>
        </p:txBody>
      </p:sp>
      <p:sp>
        <p:nvSpPr>
          <p:cNvPr id="13" name="Slide Number Placeholder 12"/>
          <p:cNvSpPr>
            <a:spLocks noGrp="1"/>
          </p:cNvSpPr>
          <p:nvPr>
            <p:ph type="sldNum" sz="quarter" idx="11"/>
          </p:nvPr>
        </p:nvSpPr>
        <p:spPr>
          <a:xfrm>
            <a:off x="4116388" y="6400800"/>
            <a:ext cx="533400" cy="152400"/>
          </a:xfrm>
        </p:spPr>
        <p:txBody>
          <a:bodyPr/>
          <a:lstStyle/>
          <a:p>
            <a:pPr>
              <a:defRPr/>
            </a:pPr>
            <a:fld id="{CEE3C00A-1269-4C17-8864-BDED17398032}" type="slidenum">
              <a:rPr lang="en-US" smtClean="0"/>
              <a:pPr>
                <a:defRPr/>
              </a:pPr>
              <a:t>‹#›</a:t>
            </a:fld>
            <a:endParaRPr lang="en-US" dirty="0"/>
          </a:p>
        </p:txBody>
      </p:sp>
      <p:sp>
        <p:nvSpPr>
          <p:cNvPr id="14" name="Footer Placeholder 13"/>
          <p:cNvSpPr>
            <a:spLocks noGrp="1"/>
          </p:cNvSpPr>
          <p:nvPr>
            <p:ph type="ftr" sz="quarter" idx="12"/>
          </p:nvPr>
        </p:nvSpPr>
        <p:spPr>
          <a:xfrm>
            <a:off x="838200" y="6296248"/>
            <a:ext cx="2820987" cy="152400"/>
          </a:xfrm>
        </p:spPr>
        <p:txBody>
          <a:bodyPr/>
          <a:lstStyle/>
          <a:p>
            <a:pPr>
              <a:defRPr/>
            </a:pPr>
            <a:endParaRPr lang="en-US" dirty="0"/>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pPr>
              <a:defRPr/>
            </a:pPr>
            <a:endParaRPr lang="en-US" dirty="0"/>
          </a:p>
        </p:txBody>
      </p:sp>
      <p:sp>
        <p:nvSpPr>
          <p:cNvPr id="13" name="Slide Number Placeholder 12"/>
          <p:cNvSpPr>
            <a:spLocks noGrp="1"/>
          </p:cNvSpPr>
          <p:nvPr>
            <p:ph type="sldNum" sz="quarter" idx="11"/>
          </p:nvPr>
        </p:nvSpPr>
        <p:spPr/>
        <p:txBody>
          <a:bodyPr/>
          <a:lstStyle/>
          <a:p>
            <a:pPr>
              <a:defRPr/>
            </a:pPr>
            <a:fld id="{47FDEF23-5EFC-4E44-AB63-EB872DD136F4}" type="slidenum">
              <a:rPr lang="en-US" smtClean="0"/>
              <a:pPr>
                <a:defRPr/>
              </a:pPr>
              <a:t>‹#›</a:t>
            </a:fld>
            <a:endParaRPr 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pPr>
              <a:defRPr/>
            </a:pPr>
            <a:endParaRPr lang="en-US" dirty="0"/>
          </a:p>
        </p:txBody>
      </p:sp>
      <p:sp>
        <p:nvSpPr>
          <p:cNvPr id="14" name="Slide Number Placeholder 13"/>
          <p:cNvSpPr>
            <a:spLocks noGrp="1"/>
          </p:cNvSpPr>
          <p:nvPr>
            <p:ph type="sldNum" sz="quarter" idx="11"/>
          </p:nvPr>
        </p:nvSpPr>
        <p:spPr/>
        <p:txBody>
          <a:bodyPr/>
          <a:lstStyle/>
          <a:p>
            <a:pPr>
              <a:defRPr/>
            </a:pPr>
            <a:fld id="{E6975998-9527-486D-B8DB-AA86478C5D25}" type="slidenum">
              <a:rPr lang="en-US" smtClean="0"/>
              <a:pPr>
                <a:defRPr/>
              </a:pPr>
              <a:t>‹#›</a:t>
            </a:fld>
            <a:endParaRPr lang="en-US" dirty="0"/>
          </a:p>
        </p:txBody>
      </p:sp>
      <p:sp>
        <p:nvSpPr>
          <p:cNvPr id="16" name="Footer Placeholder 15"/>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pPr>
              <a:defRPr/>
            </a:pPr>
            <a:endParaRPr lang="en-US" dirty="0"/>
          </a:p>
        </p:txBody>
      </p:sp>
      <p:sp>
        <p:nvSpPr>
          <p:cNvPr id="10" name="Slide Number Placeholder 9"/>
          <p:cNvSpPr>
            <a:spLocks noGrp="1"/>
          </p:cNvSpPr>
          <p:nvPr>
            <p:ph type="sldNum" sz="quarter" idx="11"/>
          </p:nvPr>
        </p:nvSpPr>
        <p:spPr/>
        <p:txBody>
          <a:bodyPr/>
          <a:lstStyle/>
          <a:p>
            <a:pPr>
              <a:defRPr/>
            </a:pPr>
            <a:fld id="{0AEB36F1-83F7-463B-AC9C-E73C5509E36E}" type="slidenum">
              <a:rPr lang="en-US" smtClean="0"/>
              <a:pPr>
                <a:defRPr/>
              </a:pPr>
              <a:t>‹#›</a:t>
            </a:fld>
            <a:endParaRPr lang="en-US" dirty="0"/>
          </a:p>
        </p:txBody>
      </p:sp>
      <p:sp>
        <p:nvSpPr>
          <p:cNvPr id="11" name="Footer Placeholder 10"/>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endParaRPr lang="en-US" dirty="0"/>
          </a:p>
        </p:txBody>
      </p:sp>
      <p:sp>
        <p:nvSpPr>
          <p:cNvPr id="9" name="Slide Number Placeholder 8"/>
          <p:cNvSpPr>
            <a:spLocks noGrp="1"/>
          </p:cNvSpPr>
          <p:nvPr>
            <p:ph type="sldNum" sz="quarter" idx="11"/>
          </p:nvPr>
        </p:nvSpPr>
        <p:spPr/>
        <p:txBody>
          <a:bodyPr/>
          <a:lstStyle/>
          <a:p>
            <a:pPr>
              <a:defRPr/>
            </a:pPr>
            <a:fld id="{B9746C38-4C65-437D-BB3B-023D9E07E366}" type="slidenum">
              <a:rPr lang="en-US" smtClean="0"/>
              <a:pPr>
                <a:defRPr/>
              </a:pPr>
              <a:t>‹#›</a:t>
            </a:fld>
            <a:endParaRPr lang="en-US" dirty="0"/>
          </a:p>
        </p:txBody>
      </p:sp>
      <p:sp>
        <p:nvSpPr>
          <p:cNvPr id="10" name="Footer Placeholder 9"/>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pPr>
              <a:defRPr/>
            </a:pPr>
            <a:endParaRPr lang="en-US" dirty="0"/>
          </a:p>
        </p:txBody>
      </p:sp>
      <p:sp>
        <p:nvSpPr>
          <p:cNvPr id="16" name="Slide Number Placeholder 15"/>
          <p:cNvSpPr>
            <a:spLocks noGrp="1"/>
          </p:cNvSpPr>
          <p:nvPr>
            <p:ph type="sldNum" sz="quarter" idx="11"/>
          </p:nvPr>
        </p:nvSpPr>
        <p:spPr/>
        <p:txBody>
          <a:bodyPr/>
          <a:lstStyle/>
          <a:p>
            <a:pPr>
              <a:defRPr/>
            </a:pPr>
            <a:fld id="{23E9831F-CEFC-4AB6-8287-207C5D5BA85D}" type="slidenum">
              <a:rPr lang="en-US" smtClean="0"/>
              <a:pPr>
                <a:defRPr/>
              </a:pPr>
              <a:t>‹#›</a:t>
            </a:fld>
            <a:endParaRPr lang="en-US" dirty="0"/>
          </a:p>
        </p:txBody>
      </p:sp>
      <p:sp>
        <p:nvSpPr>
          <p:cNvPr id="17" name="Footer Placeholder 16"/>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pPr>
              <a:defRPr/>
            </a:pPr>
            <a:endParaRPr lang="en-US" dirty="0"/>
          </a:p>
        </p:txBody>
      </p:sp>
      <p:sp>
        <p:nvSpPr>
          <p:cNvPr id="17" name="Slide Number Placeholder 16"/>
          <p:cNvSpPr>
            <a:spLocks noGrp="1"/>
          </p:cNvSpPr>
          <p:nvPr>
            <p:ph type="sldNum" sz="quarter" idx="11"/>
          </p:nvPr>
        </p:nvSpPr>
        <p:spPr/>
        <p:txBody>
          <a:bodyPr/>
          <a:lstStyle/>
          <a:p>
            <a:pPr>
              <a:defRPr/>
            </a:pPr>
            <a:fld id="{2659D0F0-461B-450D-BE3A-5AD0A0C6DC3C}" type="slidenum">
              <a:rPr lang="en-US" smtClean="0"/>
              <a:pPr>
                <a:defRPr/>
              </a:pPr>
              <a:t>‹#›</a:t>
            </a:fld>
            <a:endParaRPr lang="en-US" dirty="0"/>
          </a:p>
        </p:txBody>
      </p:sp>
      <p:sp>
        <p:nvSpPr>
          <p:cNvPr id="18" name="Footer Placeholder 17"/>
          <p:cNvSpPr>
            <a:spLocks noGrp="1"/>
          </p:cNvSpPr>
          <p:nvPr>
            <p:ph type="ftr" sz="quarter" idx="12"/>
          </p:nvPr>
        </p:nvSpPr>
        <p:spPr/>
        <p:txBody>
          <a:bodyPr/>
          <a:lstStyle/>
          <a:p>
            <a:pPr>
              <a:defRPr/>
            </a:pP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pPr>
              <a:defRPr/>
            </a:pPr>
            <a:fld id="{BC3B506A-CA9E-4BE6-8ED4-D7E01B3F3B5E}" type="slidenum">
              <a:rPr lang="en-US" smtClean="0"/>
              <a:pPr>
                <a:defRPr/>
              </a:pPr>
              <a:t>‹#›</a:t>
            </a:fld>
            <a:endParaRPr lang="en-US" dirty="0"/>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pPr>
              <a:defRPr/>
            </a:pPr>
            <a:endParaRPr lang="en-US" dirty="0"/>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package" Target="../embeddings/Word_2007_Document1.docx"/><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Word_2007_Document2.docx"/><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package" Target="../embeddings/Word_2007_Document3.docx"/><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3.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32.emf"/><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Microsoft_Word_97_-_2003_Document1.doc"/><Relationship Id="rId5" Type="http://schemas.openxmlformats.org/officeDocument/2006/relationships/oleObject" Target="../embeddings/oleObject7.bin"/><Relationship Id="rId4" Type="http://schemas.openxmlformats.org/officeDocument/2006/relationships/image" Target="../media/image38.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Microsoft_Word_97_-_2003_Document2.doc"/><Relationship Id="rId5" Type="http://schemas.openxmlformats.org/officeDocument/2006/relationships/oleObject" Target="../embeddings/oleObject8.bin"/><Relationship Id="rId4" Type="http://schemas.openxmlformats.org/officeDocument/2006/relationships/image" Target="../media/image38.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8.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8.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38.wmf"/><Relationship Id="rId5" Type="http://schemas.openxmlformats.org/officeDocument/2006/relationships/image" Target="../media/image44.emf"/><Relationship Id="rId4" Type="http://schemas.openxmlformats.org/officeDocument/2006/relationships/oleObject" Target="../embeddings/oleObject9.bin"/></Relationships>
</file>

<file path=ppt/slides/_rels/slide6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6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38.wmf"/></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6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50.gif"/></Relationships>
</file>

<file path=ppt/slides/_rels/slide7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53.gif"/><Relationship Id="rId4" Type="http://schemas.openxmlformats.org/officeDocument/2006/relationships/image" Target="../media/image52.gif"/></Relationships>
</file>

<file path=ppt/slides/_rels/slide7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7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56.gif"/></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4294967295"/>
          </p:nvPr>
        </p:nvSpPr>
        <p:spPr>
          <a:xfrm>
            <a:off x="1219200" y="533400"/>
            <a:ext cx="6705600" cy="3276600"/>
          </a:xfrm>
        </p:spPr>
        <p:txBody>
          <a:bodyPr>
            <a:normAutofit fontScale="92500" lnSpcReduction="10000"/>
          </a:bodyPr>
          <a:lstStyle/>
          <a:p>
            <a:pPr marL="0" indent="0" eaLnBrk="1" hangingPunct="1">
              <a:lnSpc>
                <a:spcPct val="90000"/>
              </a:lnSpc>
              <a:buNone/>
            </a:pPr>
            <a:endParaRPr lang="en-US" dirty="0" smtClean="0"/>
          </a:p>
          <a:p>
            <a:pPr marL="0" indent="0" eaLnBrk="1" hangingPunct="1">
              <a:lnSpc>
                <a:spcPct val="90000"/>
              </a:lnSpc>
              <a:buNone/>
            </a:pPr>
            <a:r>
              <a:rPr lang="en-US" sz="4300" b="1" dirty="0" smtClean="0">
                <a:solidFill>
                  <a:schemeClr val="tx1"/>
                </a:solidFill>
              </a:rPr>
              <a:t>2012 Leadership Development</a:t>
            </a:r>
          </a:p>
          <a:p>
            <a:pPr marL="0" indent="0" algn="ctr" eaLnBrk="1" hangingPunct="1">
              <a:lnSpc>
                <a:spcPct val="90000"/>
              </a:lnSpc>
              <a:buNone/>
            </a:pPr>
            <a:endParaRPr lang="en-US" sz="4000" dirty="0" smtClean="0">
              <a:solidFill>
                <a:schemeClr val="tx1"/>
              </a:solidFill>
            </a:endParaRPr>
          </a:p>
          <a:p>
            <a:pPr marL="0" indent="0" algn="ctr" eaLnBrk="1" hangingPunct="1">
              <a:lnSpc>
                <a:spcPct val="90000"/>
              </a:lnSpc>
              <a:buNone/>
            </a:pPr>
            <a:r>
              <a:rPr lang="en-US" sz="4000" dirty="0" smtClean="0">
                <a:solidFill>
                  <a:schemeClr val="tx1"/>
                </a:solidFill>
              </a:rPr>
              <a:t>Training for Presidents </a:t>
            </a:r>
          </a:p>
          <a:p>
            <a:pPr marL="0" indent="0" algn="ctr" eaLnBrk="1" hangingPunct="1">
              <a:lnSpc>
                <a:spcPct val="90000"/>
              </a:lnSpc>
              <a:buNone/>
            </a:pPr>
            <a:r>
              <a:rPr lang="en-US" sz="4000" dirty="0" smtClean="0">
                <a:solidFill>
                  <a:schemeClr val="tx1"/>
                </a:solidFill>
              </a:rPr>
              <a:t>and </a:t>
            </a:r>
          </a:p>
          <a:p>
            <a:pPr marL="0" indent="0" algn="ctr" eaLnBrk="1" hangingPunct="1">
              <a:lnSpc>
                <a:spcPct val="90000"/>
              </a:lnSpc>
              <a:buNone/>
            </a:pPr>
            <a:r>
              <a:rPr lang="en-US" sz="4000" dirty="0" smtClean="0">
                <a:solidFill>
                  <a:schemeClr val="tx1"/>
                </a:solidFill>
              </a:rPr>
              <a:t>Chapter Officers </a:t>
            </a:r>
          </a:p>
          <a:p>
            <a:pPr marL="0" indent="0" eaLnBrk="1" hangingPunct="1">
              <a:lnSpc>
                <a:spcPct val="90000"/>
              </a:lnSpc>
              <a:buNone/>
            </a:pPr>
            <a:endParaRPr lang="en-US" sz="4000" dirty="0" smtClean="0">
              <a:solidFill>
                <a:schemeClr val="bg1"/>
              </a:solidFill>
            </a:endParaRPr>
          </a:p>
        </p:txBody>
      </p:sp>
      <p:sp>
        <p:nvSpPr>
          <p:cNvPr id="5122" name="Rectangle 2"/>
          <p:cNvSpPr>
            <a:spLocks noGrp="1" noChangeArrowheads="1"/>
          </p:cNvSpPr>
          <p:nvPr>
            <p:ph type="title" idx="4294967295"/>
          </p:nvPr>
        </p:nvSpPr>
        <p:spPr>
          <a:xfrm>
            <a:off x="0" y="1828800"/>
            <a:ext cx="3962400" cy="2133600"/>
          </a:xfrm>
        </p:spPr>
        <p:txBody>
          <a:bodyPr>
            <a:normAutofit fontScale="90000"/>
          </a:bodyPr>
          <a:lstStyle/>
          <a:p>
            <a:pPr eaLnBrk="1" hangingPunct="1"/>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en-US" sz="40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657600"/>
            <a:ext cx="3600450" cy="28289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8954" y="914400"/>
            <a:ext cx="7848600" cy="954107"/>
          </a:xfrm>
          <a:prstGeom prst="rect">
            <a:avLst/>
          </a:prstGeom>
          <a:noFill/>
        </p:spPr>
        <p:txBody>
          <a:bodyPr wrap="square" rtlCol="0">
            <a:spAutoFit/>
          </a:bodyPr>
          <a:lstStyle/>
          <a:p>
            <a:r>
              <a:rPr lang="en-US" sz="2800" b="1" dirty="0">
                <a:latin typeface="+mn-lt"/>
                <a:cs typeface="Times New Roman" pitchFamily="18" charset="0"/>
              </a:rPr>
              <a:t>1</a:t>
            </a:r>
            <a:r>
              <a:rPr lang="en-US" sz="2800" dirty="0">
                <a:latin typeface="+mn-lt"/>
                <a:cs typeface="Times New Roman" pitchFamily="18" charset="0"/>
              </a:rPr>
              <a:t>. Structure of the international organization (or where to find this information</a:t>
            </a:r>
            <a:r>
              <a:rPr lang="en-US" sz="2800" dirty="0" smtClean="0">
                <a:latin typeface="+mn-lt"/>
                <a:cs typeface="Times New Roman" pitchFamily="18" charset="0"/>
              </a:rPr>
              <a:t>)</a:t>
            </a:r>
            <a:endParaRPr lang="en-US" sz="2800" dirty="0"/>
          </a:p>
        </p:txBody>
      </p:sp>
      <p:sp>
        <p:nvSpPr>
          <p:cNvPr id="6" name="TextBox 5"/>
          <p:cNvSpPr txBox="1"/>
          <p:nvPr/>
        </p:nvSpPr>
        <p:spPr>
          <a:xfrm>
            <a:off x="748954" y="2362200"/>
            <a:ext cx="7848600" cy="523220"/>
          </a:xfrm>
          <a:prstGeom prst="rect">
            <a:avLst/>
          </a:prstGeom>
          <a:noFill/>
        </p:spPr>
        <p:txBody>
          <a:bodyPr wrap="square" rtlCol="0">
            <a:spAutoFit/>
          </a:bodyPr>
          <a:lstStyle/>
          <a:p>
            <a:r>
              <a:rPr lang="en-US" sz="2800" b="1" dirty="0" smtClean="0">
                <a:latin typeface="+mn-lt"/>
                <a:cs typeface="Times New Roman" pitchFamily="18" charset="0"/>
              </a:rPr>
              <a:t>2</a:t>
            </a:r>
            <a:r>
              <a:rPr lang="en-US" sz="2800" b="1" dirty="0">
                <a:latin typeface="+mn-lt"/>
                <a:cs typeface="Times New Roman" pitchFamily="18" charset="0"/>
              </a:rPr>
              <a:t>. </a:t>
            </a:r>
            <a:r>
              <a:rPr lang="en-US" sz="2800" dirty="0">
                <a:latin typeface="+mn-lt"/>
                <a:cs typeface="Times New Roman" pitchFamily="18" charset="0"/>
              </a:rPr>
              <a:t>Mission, Vision, and Purposes of the </a:t>
            </a:r>
            <a:r>
              <a:rPr lang="en-US" sz="2800" dirty="0" smtClean="0">
                <a:latin typeface="+mn-lt"/>
                <a:cs typeface="Times New Roman" pitchFamily="18" charset="0"/>
              </a:rPr>
              <a:t>Society</a:t>
            </a:r>
            <a:endParaRPr lang="en-US" sz="2800" dirty="0"/>
          </a:p>
        </p:txBody>
      </p:sp>
      <p:sp>
        <p:nvSpPr>
          <p:cNvPr id="7" name="TextBox 6"/>
          <p:cNvSpPr txBox="1"/>
          <p:nvPr/>
        </p:nvSpPr>
        <p:spPr>
          <a:xfrm>
            <a:off x="761964" y="3352800"/>
            <a:ext cx="7848600" cy="523220"/>
          </a:xfrm>
          <a:prstGeom prst="rect">
            <a:avLst/>
          </a:prstGeom>
          <a:noFill/>
        </p:spPr>
        <p:txBody>
          <a:bodyPr wrap="square" rtlCol="0">
            <a:spAutoFit/>
          </a:bodyPr>
          <a:lstStyle/>
          <a:p>
            <a:r>
              <a:rPr lang="en-US" sz="2800" b="1" dirty="0" smtClean="0">
                <a:latin typeface="+mn-lt"/>
                <a:cs typeface="Times New Roman" pitchFamily="18" charset="0"/>
              </a:rPr>
              <a:t>3</a:t>
            </a:r>
            <a:r>
              <a:rPr lang="en-US" sz="2800" b="1" dirty="0">
                <a:latin typeface="+mn-lt"/>
                <a:cs typeface="Times New Roman" pitchFamily="18" charset="0"/>
              </a:rPr>
              <a:t>. </a:t>
            </a:r>
            <a:r>
              <a:rPr lang="en-US" sz="2800" dirty="0">
                <a:latin typeface="+mn-lt"/>
                <a:cs typeface="Times New Roman" pitchFamily="18" charset="0"/>
              </a:rPr>
              <a:t>Framework of </a:t>
            </a:r>
            <a:r>
              <a:rPr lang="en-US" sz="2800" dirty="0" smtClean="0">
                <a:latin typeface="+mn-lt"/>
                <a:cs typeface="Times New Roman" pitchFamily="18" charset="0"/>
              </a:rPr>
              <a:t>DKG</a:t>
            </a:r>
            <a:endParaRPr lang="en-US" sz="2800" dirty="0">
              <a:latin typeface="+mn-lt"/>
              <a:cs typeface="Times New Roman" pitchFamily="18" charset="0"/>
            </a:endParaRPr>
          </a:p>
        </p:txBody>
      </p:sp>
      <p:sp>
        <p:nvSpPr>
          <p:cNvPr id="8" name="TextBox 7"/>
          <p:cNvSpPr txBox="1"/>
          <p:nvPr/>
        </p:nvSpPr>
        <p:spPr>
          <a:xfrm>
            <a:off x="747096" y="4343400"/>
            <a:ext cx="7848600" cy="523220"/>
          </a:xfrm>
          <a:prstGeom prst="rect">
            <a:avLst/>
          </a:prstGeom>
          <a:noFill/>
        </p:spPr>
        <p:txBody>
          <a:bodyPr wrap="square" rtlCol="0">
            <a:spAutoFit/>
          </a:bodyPr>
          <a:lstStyle/>
          <a:p>
            <a:r>
              <a:rPr lang="en-US" sz="2800" b="1" dirty="0" smtClean="0">
                <a:latin typeface="+mn-lt"/>
                <a:cs typeface="Times New Roman" pitchFamily="18" charset="0"/>
              </a:rPr>
              <a:t>4</a:t>
            </a:r>
            <a:r>
              <a:rPr lang="en-US" sz="2800" dirty="0">
                <a:latin typeface="+mn-lt"/>
                <a:cs typeface="Times New Roman" pitchFamily="18" charset="0"/>
              </a:rPr>
              <a:t>. State Executive Board and State </a:t>
            </a:r>
            <a:r>
              <a:rPr lang="en-US" sz="2800" dirty="0" smtClean="0">
                <a:latin typeface="+mn-lt"/>
                <a:cs typeface="Times New Roman" pitchFamily="18" charset="0"/>
              </a:rPr>
              <a:t>Committees</a:t>
            </a:r>
            <a:endParaRPr lang="en-US" sz="2800" dirty="0">
              <a:latin typeface="+mn-lt"/>
              <a:cs typeface="Times New Roman" pitchFamily="18" charset="0"/>
            </a:endParaRPr>
          </a:p>
        </p:txBody>
      </p:sp>
      <p:cxnSp>
        <p:nvCxnSpPr>
          <p:cNvPr id="4" name="Straight Connector 3"/>
          <p:cNvCxnSpPr/>
          <p:nvPr/>
        </p:nvCxnSpPr>
        <p:spPr>
          <a:xfrm>
            <a:off x="761964" y="685800"/>
            <a:ext cx="0" cy="56388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8305800" cy="685800"/>
          </a:xfrm>
        </p:spPr>
        <p:txBody>
          <a:bodyPr>
            <a:normAutofit fontScale="90000"/>
          </a:bodyPr>
          <a:lstStyle/>
          <a:p>
            <a:pPr algn="ctr"/>
            <a:r>
              <a:rPr lang="en-US" sz="4000" dirty="0" smtClean="0"/>
              <a:t> </a:t>
            </a:r>
            <a:r>
              <a:rPr lang="en-US" sz="4000" b="1" dirty="0" smtClean="0"/>
              <a:t>1. Structure of the  Society</a:t>
            </a:r>
            <a:endParaRPr lang="en-US" sz="40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2059750213"/>
              </p:ext>
            </p:extLst>
          </p:nvPr>
        </p:nvGraphicFramePr>
        <p:xfrm>
          <a:off x="609600" y="609600"/>
          <a:ext cx="6219825" cy="6075363"/>
        </p:xfrm>
        <a:graphic>
          <a:graphicData uri="http://schemas.openxmlformats.org/presentationml/2006/ole">
            <mc:AlternateContent xmlns:mc="http://schemas.openxmlformats.org/markup-compatibility/2006">
              <mc:Choice xmlns:v="urn:schemas-microsoft-com:vml" Requires="v">
                <p:oleObj spid="_x0000_s19612" name="Document" r:id="rId5" imgW="9668238" imgH="9465991" progId="Word.Document.12">
                  <p:embed/>
                </p:oleObj>
              </mc:Choice>
              <mc:Fallback>
                <p:oleObj name="Document" r:id="rId5" imgW="9668238" imgH="9465991" progId="Word.Document.12">
                  <p:embed/>
                  <p:pic>
                    <p:nvPicPr>
                      <p:cNvPr id="0" name=""/>
                      <p:cNvPicPr/>
                      <p:nvPr/>
                    </p:nvPicPr>
                    <p:blipFill>
                      <a:blip r:embed="rId6"/>
                      <a:stretch>
                        <a:fillRect/>
                      </a:stretch>
                    </p:blipFill>
                    <p:spPr>
                      <a:xfrm>
                        <a:off x="609600" y="609600"/>
                        <a:ext cx="6219825" cy="6075363"/>
                      </a:xfrm>
                      <a:prstGeom prst="rect">
                        <a:avLst/>
                      </a:prstGeom>
                    </p:spPr>
                  </p:pic>
                </p:oleObj>
              </mc:Fallback>
            </mc:AlternateContent>
          </a:graphicData>
        </a:graphic>
      </p:graphicFrame>
    </p:spTree>
    <p:extLst>
      <p:ext uri="{BB962C8B-B14F-4D97-AF65-F5344CB8AC3E}">
        <p14:creationId xmlns:p14="http://schemas.microsoft.com/office/powerpoint/2010/main" val="267101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82000" cy="1066800"/>
          </a:xfrm>
        </p:spPr>
        <p:txBody>
          <a:bodyPr>
            <a:normAutofit fontScale="90000"/>
          </a:bodyPr>
          <a:lstStyle/>
          <a:p>
            <a:pPr algn="ctr"/>
            <a:r>
              <a:rPr lang="en-US" sz="4000" b="1" dirty="0" smtClean="0"/>
              <a:t>2. Mission, Vision, Purposes of the Society</a:t>
            </a:r>
            <a:endParaRPr lang="en-US" sz="4000" b="1" dirty="0"/>
          </a:p>
        </p:txBody>
      </p:sp>
      <p:sp>
        <p:nvSpPr>
          <p:cNvPr id="3" name="Text Placeholder 2"/>
          <p:cNvSpPr>
            <a:spLocks noGrp="1"/>
          </p:cNvSpPr>
          <p:nvPr>
            <p:ph type="body" sz="quarter" idx="4294967295"/>
          </p:nvPr>
        </p:nvSpPr>
        <p:spPr>
          <a:xfrm>
            <a:off x="838200" y="1676400"/>
            <a:ext cx="7391400" cy="3962400"/>
          </a:xfrm>
        </p:spPr>
        <p:txBody>
          <a:bodyPr>
            <a:noAutofit/>
          </a:bodyPr>
          <a:lstStyle/>
          <a:p>
            <a:pPr marL="0" indent="0" algn="ctr">
              <a:buNone/>
            </a:pPr>
            <a:r>
              <a:rPr lang="en-US" sz="2800" b="1" dirty="0">
                <a:solidFill>
                  <a:schemeClr val="tx1"/>
                </a:solidFill>
              </a:rPr>
              <a:t>Mission</a:t>
            </a:r>
          </a:p>
          <a:p>
            <a:pPr marL="0" indent="0" algn="ctr">
              <a:buNone/>
            </a:pPr>
            <a:r>
              <a:rPr lang="en-US" sz="2800" dirty="0">
                <a:solidFill>
                  <a:schemeClr val="tx1"/>
                </a:solidFill>
              </a:rPr>
              <a:t>The Delta Kappa Gamma Society International promotes professional and personal growth of women educators and excellence in education. </a:t>
            </a:r>
          </a:p>
          <a:p>
            <a:pPr marL="0" indent="0" algn="ctr">
              <a:buNone/>
            </a:pPr>
            <a:r>
              <a:rPr lang="en-US" sz="2800" b="1" dirty="0">
                <a:solidFill>
                  <a:schemeClr val="tx1"/>
                </a:solidFill>
              </a:rPr>
              <a:t>Vision</a:t>
            </a:r>
          </a:p>
          <a:p>
            <a:pPr marL="0" indent="0" algn="ctr">
              <a:buNone/>
            </a:pPr>
            <a:r>
              <a:rPr lang="en-US" sz="2800" dirty="0">
                <a:solidFill>
                  <a:schemeClr val="tx1"/>
                </a:solidFill>
              </a:rPr>
              <a:t>Leading women educators </a:t>
            </a:r>
            <a:br>
              <a:rPr lang="en-US" sz="2800" dirty="0">
                <a:solidFill>
                  <a:schemeClr val="tx1"/>
                </a:solidFill>
              </a:rPr>
            </a:br>
            <a:r>
              <a:rPr lang="en-US" sz="2800" dirty="0" smtClean="0">
                <a:solidFill>
                  <a:schemeClr val="tx1"/>
                </a:solidFill>
              </a:rPr>
              <a:t>impacting </a:t>
            </a:r>
            <a:r>
              <a:rPr lang="en-US" sz="2800" dirty="0">
                <a:solidFill>
                  <a:schemeClr val="tx1"/>
                </a:solidFill>
              </a:rPr>
              <a:t>education worldwide. </a:t>
            </a:r>
          </a:p>
          <a:p>
            <a:pPr algn="ctr"/>
            <a:endParaRPr lang="en-US" sz="28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5334000"/>
            <a:ext cx="1885950" cy="990600"/>
          </a:xfrm>
          <a:prstGeom prst="rect">
            <a:avLst/>
          </a:prstGeom>
        </p:spPr>
      </p:pic>
    </p:spTree>
    <p:extLst>
      <p:ext uri="{BB962C8B-B14F-4D97-AF65-F5344CB8AC3E}">
        <p14:creationId xmlns:p14="http://schemas.microsoft.com/office/powerpoint/2010/main" val="4223713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04800" y="304800"/>
            <a:ext cx="8382000" cy="6172200"/>
          </a:xfrm>
        </p:spPr>
        <p:txBody>
          <a:bodyPr>
            <a:noAutofit/>
          </a:bodyPr>
          <a:lstStyle/>
          <a:p>
            <a:pPr marL="0" indent="0" algn="ctr">
              <a:buNone/>
            </a:pPr>
            <a:r>
              <a:rPr lang="en-US" sz="3600" b="1" dirty="0"/>
              <a:t>Purposes</a:t>
            </a:r>
          </a:p>
          <a:p>
            <a:pPr marL="0" indent="0" algn="l">
              <a:buNone/>
            </a:pPr>
            <a:r>
              <a:rPr lang="en-US" sz="2000" i="1" dirty="0" smtClean="0"/>
              <a:t>1</a:t>
            </a:r>
            <a:r>
              <a:rPr lang="en-US" sz="2000" i="1" dirty="0"/>
              <a:t>. To unite women educators of the world in a genuine spiritual fellowship</a:t>
            </a:r>
            <a:br>
              <a:rPr lang="en-US" sz="2000" i="1" dirty="0"/>
            </a:br>
            <a:r>
              <a:rPr lang="en-US" sz="2000" i="1" dirty="0"/>
              <a:t/>
            </a:r>
            <a:br>
              <a:rPr lang="en-US" sz="2000" i="1" dirty="0"/>
            </a:br>
            <a:r>
              <a:rPr lang="en-US" sz="2000" i="1" dirty="0"/>
              <a:t>2. To honor women who have given or who evidence a potential for distinctive service in </a:t>
            </a:r>
            <a:r>
              <a:rPr lang="en-US" sz="2000" i="1" dirty="0" smtClean="0"/>
              <a:t>any </a:t>
            </a:r>
            <a:r>
              <a:rPr lang="en-US" sz="2000" i="1" dirty="0"/>
              <a:t>field of education</a:t>
            </a:r>
          </a:p>
          <a:p>
            <a:pPr marL="0" indent="0" algn="l">
              <a:buNone/>
            </a:pPr>
            <a:endParaRPr lang="en-US" sz="2000" i="1" dirty="0" smtClean="0"/>
          </a:p>
          <a:p>
            <a:pPr marL="0" indent="0" algn="l">
              <a:buNone/>
            </a:pPr>
            <a:r>
              <a:rPr lang="en-US" sz="2000" i="1" dirty="0" smtClean="0"/>
              <a:t>3</a:t>
            </a:r>
            <a:r>
              <a:rPr lang="en-US" sz="2000" i="1" dirty="0"/>
              <a:t>. To advance the professional interest and position of women in education</a:t>
            </a:r>
            <a:br>
              <a:rPr lang="en-US" sz="2000" i="1" dirty="0"/>
            </a:br>
            <a:r>
              <a:rPr lang="en-US" sz="2000" i="1" dirty="0"/>
              <a:t/>
            </a:r>
            <a:br>
              <a:rPr lang="en-US" sz="2000" i="1" dirty="0"/>
            </a:br>
            <a:r>
              <a:rPr lang="en-US" sz="2000" i="1" dirty="0"/>
              <a:t>4. To initiate, endorse and support desirable legislation or other suitable endeavors in </a:t>
            </a:r>
            <a:r>
              <a:rPr lang="en-US" sz="2000" i="1" dirty="0" smtClean="0"/>
              <a:t>the interests </a:t>
            </a:r>
            <a:r>
              <a:rPr lang="en-US" sz="2000" i="1" dirty="0"/>
              <a:t>of education and of women educators</a:t>
            </a:r>
            <a:br>
              <a:rPr lang="en-US" sz="2000" i="1" dirty="0"/>
            </a:br>
            <a:r>
              <a:rPr lang="en-US" sz="2000" i="1" dirty="0"/>
              <a:t/>
            </a:r>
            <a:br>
              <a:rPr lang="en-US" sz="2000" i="1" dirty="0"/>
            </a:br>
            <a:r>
              <a:rPr lang="en-US" sz="2000" i="1" dirty="0"/>
              <a:t>5. To endow scholarships to aid outstanding women educators in pursuing graduate </a:t>
            </a:r>
            <a:r>
              <a:rPr lang="en-US" sz="2000" i="1" dirty="0" smtClean="0"/>
              <a:t>study and </a:t>
            </a:r>
            <a:r>
              <a:rPr lang="en-US" sz="2000" i="1" dirty="0"/>
              <a:t>to grant fellowships to non-member women educators</a:t>
            </a:r>
            <a:br>
              <a:rPr lang="en-US" sz="2000" i="1" dirty="0"/>
            </a:br>
            <a:r>
              <a:rPr lang="en-US" sz="2000" i="1" dirty="0"/>
              <a:t/>
            </a:r>
            <a:br>
              <a:rPr lang="en-US" sz="2000" i="1" dirty="0"/>
            </a:br>
            <a:r>
              <a:rPr lang="en-US" sz="2000" i="1" dirty="0"/>
              <a:t>6. To stimulate the personal and professional growth of members and to encourage their </a:t>
            </a:r>
            <a:r>
              <a:rPr lang="en-US" sz="2000" i="1" dirty="0" smtClean="0"/>
              <a:t>participation </a:t>
            </a:r>
            <a:r>
              <a:rPr lang="en-US" sz="2000" i="1" dirty="0"/>
              <a:t>in appropriate programs of action </a:t>
            </a:r>
            <a:endParaRPr lang="en-US" sz="2000" i="1" dirty="0" smtClean="0"/>
          </a:p>
          <a:p>
            <a:pPr marL="0" indent="0" algn="l">
              <a:buNone/>
            </a:pPr>
            <a:endParaRPr lang="en-US" sz="2000" i="1" dirty="0"/>
          </a:p>
          <a:p>
            <a:pPr marL="0" indent="0" algn="l">
              <a:buNone/>
            </a:pPr>
            <a:r>
              <a:rPr lang="en-US" sz="2000" i="1" dirty="0"/>
              <a:t>7. To inform the members of current economic, social, political and educational issues so </a:t>
            </a:r>
            <a:r>
              <a:rPr lang="en-US" sz="2000" i="1" dirty="0" smtClean="0"/>
              <a:t> that </a:t>
            </a:r>
            <a:r>
              <a:rPr lang="en-US" sz="2000" i="1" dirty="0"/>
              <a:t>they may participate effectively in a world </a:t>
            </a:r>
            <a:r>
              <a:rPr lang="en-US" sz="2000" i="1" dirty="0" smtClean="0"/>
              <a:t>Society </a:t>
            </a:r>
            <a:r>
              <a:rPr lang="en-US" sz="2000" dirty="0"/>
              <a:t/>
            </a:r>
            <a:br>
              <a:rPr lang="en-US" sz="2000" dirty="0"/>
            </a:br>
            <a:endParaRPr lang="en-US" sz="2000" dirty="0">
              <a:effectLst/>
            </a:endParaRPr>
          </a:p>
        </p:txBody>
      </p:sp>
    </p:spTree>
    <p:extLst>
      <p:ext uri="{BB962C8B-B14F-4D97-AF65-F5344CB8AC3E}">
        <p14:creationId xmlns:p14="http://schemas.microsoft.com/office/powerpoint/2010/main" val="1053618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0" y="838200"/>
            <a:ext cx="5486400" cy="1752600"/>
          </a:xfrm>
        </p:spPr>
        <p:txBody>
          <a:bodyPr>
            <a:normAutofit/>
          </a:bodyPr>
          <a:lstStyle/>
          <a:p>
            <a:pPr algn="ctr"/>
            <a:r>
              <a:rPr lang="en-US" sz="4000" b="1" dirty="0" smtClean="0"/>
              <a:t>3. Framework of DKG </a:t>
            </a:r>
            <a:endParaRPr lang="en-US" sz="4000" b="1" dirty="0"/>
          </a:p>
        </p:txBody>
      </p:sp>
      <p:pic>
        <p:nvPicPr>
          <p:cNvPr id="30722" name="Picture 2" descr="C:\Users\Jackie\AppData\Local\Microsoft\Windows\Temporary Internet Files\Content.IE5\KV2KA8XI\MP91021638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57437"/>
            <a:ext cx="436245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63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64847531"/>
              </p:ext>
            </p:extLst>
          </p:nvPr>
        </p:nvGraphicFramePr>
        <p:xfrm>
          <a:off x="300038" y="288925"/>
          <a:ext cx="8315325" cy="6088063"/>
        </p:xfrm>
        <a:graphic>
          <a:graphicData uri="http://schemas.openxmlformats.org/presentationml/2006/ole">
            <mc:AlternateContent xmlns:mc="http://schemas.openxmlformats.org/markup-compatibility/2006">
              <mc:Choice xmlns:v="urn:schemas-microsoft-com:vml" Requires="v">
                <p:oleObj spid="_x0000_s13617" name="Document" r:id="rId5" imgW="9013931" imgH="6609370" progId="Word.Document.12">
                  <p:embed/>
                </p:oleObj>
              </mc:Choice>
              <mc:Fallback>
                <p:oleObj name="Document" r:id="rId5" imgW="9013931" imgH="6609370" progId="Word.Document.12">
                  <p:embed/>
                  <p:pic>
                    <p:nvPicPr>
                      <p:cNvPr id="0" name=""/>
                      <p:cNvPicPr/>
                      <p:nvPr/>
                    </p:nvPicPr>
                    <p:blipFill>
                      <a:blip r:embed="rId6"/>
                      <a:stretch>
                        <a:fillRect/>
                      </a:stretch>
                    </p:blipFill>
                    <p:spPr>
                      <a:xfrm>
                        <a:off x="300038" y="288925"/>
                        <a:ext cx="8315325" cy="6088063"/>
                      </a:xfrm>
                      <a:prstGeom prst="rect">
                        <a:avLst/>
                      </a:prstGeom>
                      <a:noFill/>
                    </p:spPr>
                  </p:pic>
                </p:oleObj>
              </mc:Fallback>
            </mc:AlternateContent>
          </a:graphicData>
        </a:graphic>
      </p:graphicFrame>
    </p:spTree>
    <p:extLst>
      <p:ext uri="{BB962C8B-B14F-4D97-AF65-F5344CB8AC3E}">
        <p14:creationId xmlns:p14="http://schemas.microsoft.com/office/powerpoint/2010/main" val="3240796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33939493"/>
              </p:ext>
            </p:extLst>
          </p:nvPr>
        </p:nvGraphicFramePr>
        <p:xfrm>
          <a:off x="304800" y="381000"/>
          <a:ext cx="8363786" cy="6219277"/>
        </p:xfrm>
        <a:graphic>
          <a:graphicData uri="http://schemas.openxmlformats.org/presentationml/2006/ole">
            <mc:AlternateContent xmlns:mc="http://schemas.openxmlformats.org/markup-compatibility/2006">
              <mc:Choice xmlns:v="urn:schemas-microsoft-com:vml" Requires="v">
                <p:oleObj spid="_x0000_s14640" name="Document" r:id="rId5" imgW="8803985" imgH="6546607" progId="Word.Document.12">
                  <p:embed/>
                </p:oleObj>
              </mc:Choice>
              <mc:Fallback>
                <p:oleObj name="Document" r:id="rId5" imgW="8803985" imgH="6546607" progId="Word.Document.12">
                  <p:embed/>
                  <p:pic>
                    <p:nvPicPr>
                      <p:cNvPr id="0" name=""/>
                      <p:cNvPicPr/>
                      <p:nvPr/>
                    </p:nvPicPr>
                    <p:blipFill>
                      <a:blip r:embed="rId6"/>
                      <a:stretch>
                        <a:fillRect/>
                      </a:stretch>
                    </p:blipFill>
                    <p:spPr>
                      <a:xfrm>
                        <a:off x="304800" y="381000"/>
                        <a:ext cx="8363786" cy="6219277"/>
                      </a:xfrm>
                      <a:prstGeom prst="rect">
                        <a:avLst/>
                      </a:prstGeom>
                    </p:spPr>
                  </p:pic>
                </p:oleObj>
              </mc:Fallback>
            </mc:AlternateContent>
          </a:graphicData>
        </a:graphic>
      </p:graphicFrame>
    </p:spTree>
    <p:extLst>
      <p:ext uri="{BB962C8B-B14F-4D97-AF65-F5344CB8AC3E}">
        <p14:creationId xmlns:p14="http://schemas.microsoft.com/office/powerpoint/2010/main" val="1606626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10600" cy="990600"/>
          </a:xfrm>
        </p:spPr>
        <p:txBody>
          <a:bodyPr>
            <a:normAutofit fontScale="90000"/>
          </a:bodyPr>
          <a:lstStyle/>
          <a:p>
            <a:pPr algn="ctr"/>
            <a:r>
              <a:rPr lang="en-US" sz="4400" b="1" dirty="0" smtClean="0">
                <a:cs typeface="Times New Roman" pitchFamily="18" charset="0"/>
              </a:rPr>
              <a:t>4. State Executive Board  &amp; Committees</a:t>
            </a:r>
            <a:r>
              <a:rPr lang="en-US" dirty="0">
                <a:cs typeface="Times New Roman" pitchFamily="18" charset="0"/>
              </a:rPr>
              <a:t/>
            </a:r>
            <a:br>
              <a:rPr lang="en-US" dirty="0">
                <a:cs typeface="Times New Roman" pitchFamily="18" charset="0"/>
              </a:rPr>
            </a:br>
            <a:endParaRPr lang="en-US" dirty="0"/>
          </a:p>
        </p:txBody>
      </p:sp>
      <p:sp>
        <p:nvSpPr>
          <p:cNvPr id="3" name="Rectangle 2"/>
          <p:cNvSpPr/>
          <p:nvPr/>
        </p:nvSpPr>
        <p:spPr>
          <a:xfrm>
            <a:off x="1143000" y="922874"/>
            <a:ext cx="2438400" cy="4893647"/>
          </a:xfrm>
          <a:prstGeom prst="rect">
            <a:avLst/>
          </a:prstGeom>
        </p:spPr>
        <p:txBody>
          <a:bodyPr wrap="square">
            <a:spAutoFit/>
          </a:bodyPr>
          <a:lstStyle/>
          <a:p>
            <a:pPr algn="ctr"/>
            <a:r>
              <a:rPr lang="en-US" sz="1400" b="1" dirty="0" smtClean="0">
                <a:latin typeface="+mn-lt"/>
              </a:rPr>
              <a:t>OFFICERS</a:t>
            </a:r>
            <a:endParaRPr lang="en-US" sz="1400" b="1" dirty="0">
              <a:latin typeface="+mn-lt"/>
            </a:endParaRPr>
          </a:p>
          <a:p>
            <a:r>
              <a:rPr lang="en-US" sz="1400" b="1" dirty="0">
                <a:latin typeface="+mn-lt"/>
              </a:rPr>
              <a:t>PRESIDENT:</a:t>
            </a:r>
          </a:p>
          <a:p>
            <a:r>
              <a:rPr lang="en-US" sz="1400" dirty="0">
                <a:latin typeface="+mn-lt"/>
              </a:rPr>
              <a:t>Olive Horning  </a:t>
            </a:r>
          </a:p>
          <a:p>
            <a:r>
              <a:rPr lang="en-US" sz="1400" b="1" dirty="0">
                <a:latin typeface="+mn-lt"/>
              </a:rPr>
              <a:t>FIRST VICE-PRESIDENT:</a:t>
            </a:r>
          </a:p>
          <a:p>
            <a:r>
              <a:rPr lang="en-US" sz="1400" dirty="0" smtClean="0">
                <a:latin typeface="+mn-lt"/>
              </a:rPr>
              <a:t>Elizabeth VanWestenburg  </a:t>
            </a:r>
          </a:p>
          <a:p>
            <a:r>
              <a:rPr lang="en-US" sz="1400" b="1" dirty="0" smtClean="0">
                <a:latin typeface="+mn-lt"/>
              </a:rPr>
              <a:t>SECOND </a:t>
            </a:r>
            <a:r>
              <a:rPr lang="en-US" sz="1400" b="1" dirty="0">
                <a:latin typeface="+mn-lt"/>
              </a:rPr>
              <a:t>VICE-PRESIDENT:</a:t>
            </a:r>
          </a:p>
          <a:p>
            <a:r>
              <a:rPr lang="en-US" sz="1400" dirty="0" smtClean="0">
                <a:latin typeface="+mn-lt"/>
              </a:rPr>
              <a:t>Dr</a:t>
            </a:r>
            <a:r>
              <a:rPr lang="en-US" sz="1400" dirty="0">
                <a:latin typeface="+mn-lt"/>
              </a:rPr>
              <a:t>. Dorothy </a:t>
            </a:r>
            <a:r>
              <a:rPr lang="en-US" sz="1400" dirty="0" smtClean="0">
                <a:latin typeface="+mn-lt"/>
              </a:rPr>
              <a:t>Sample</a:t>
            </a:r>
            <a:endParaRPr lang="en-US" dirty="0">
              <a:latin typeface="+mn-lt"/>
            </a:endParaRPr>
          </a:p>
          <a:p>
            <a:r>
              <a:rPr lang="en-US" sz="1400" b="1" dirty="0" smtClean="0">
                <a:latin typeface="+mn-lt"/>
              </a:rPr>
              <a:t>RECORDING </a:t>
            </a:r>
            <a:r>
              <a:rPr lang="en-US" sz="1400" b="1" dirty="0">
                <a:latin typeface="+mn-lt"/>
              </a:rPr>
              <a:t>SECRETARY:</a:t>
            </a:r>
          </a:p>
          <a:p>
            <a:r>
              <a:rPr lang="en-US" sz="1400" dirty="0">
                <a:latin typeface="+mn-lt"/>
              </a:rPr>
              <a:t>Bernice Haglund </a:t>
            </a:r>
          </a:p>
          <a:p>
            <a:r>
              <a:rPr lang="en-US" sz="1400" b="1" dirty="0" smtClean="0">
                <a:latin typeface="+mn-lt"/>
              </a:rPr>
              <a:t>CORRESPONDING </a:t>
            </a:r>
            <a:r>
              <a:rPr lang="en-US" sz="1400" b="1" dirty="0">
                <a:latin typeface="+mn-lt"/>
              </a:rPr>
              <a:t>SECRETARY</a:t>
            </a:r>
            <a:r>
              <a:rPr lang="en-US" sz="1400" dirty="0">
                <a:latin typeface="+mn-lt"/>
              </a:rPr>
              <a:t>:</a:t>
            </a:r>
          </a:p>
          <a:p>
            <a:r>
              <a:rPr lang="en-US" sz="1400" dirty="0">
                <a:latin typeface="+mn-lt"/>
              </a:rPr>
              <a:t>Kathy Taylor </a:t>
            </a:r>
          </a:p>
          <a:p>
            <a:r>
              <a:rPr lang="en-US" sz="1400" b="1" dirty="0">
                <a:latin typeface="+mn-lt"/>
              </a:rPr>
              <a:t>PARLIAMENTARIAN:</a:t>
            </a:r>
          </a:p>
          <a:p>
            <a:r>
              <a:rPr lang="en-US" sz="1400" dirty="0">
                <a:latin typeface="+mn-lt"/>
              </a:rPr>
              <a:t>Dr. Helen </a:t>
            </a:r>
            <a:r>
              <a:rPr lang="en-US" sz="1400" dirty="0" smtClean="0">
                <a:latin typeface="+mn-lt"/>
              </a:rPr>
              <a:t>Popovich</a:t>
            </a:r>
            <a:endParaRPr lang="en-US" sz="1400" dirty="0">
              <a:latin typeface="+mn-lt"/>
            </a:endParaRPr>
          </a:p>
          <a:p>
            <a:r>
              <a:rPr lang="en-US" sz="1400" b="1" dirty="0" smtClean="0">
                <a:latin typeface="+mn-lt"/>
              </a:rPr>
              <a:t>TREASURER</a:t>
            </a:r>
            <a:r>
              <a:rPr lang="en-US" sz="1400" b="1" dirty="0">
                <a:latin typeface="+mn-lt"/>
              </a:rPr>
              <a:t>:</a:t>
            </a:r>
          </a:p>
          <a:p>
            <a:r>
              <a:rPr lang="en-US" sz="1400" dirty="0" smtClean="0">
                <a:latin typeface="+mn-lt"/>
              </a:rPr>
              <a:t>Loretta </a:t>
            </a:r>
            <a:r>
              <a:rPr lang="en-US" sz="1400" dirty="0">
                <a:latin typeface="+mn-lt"/>
              </a:rPr>
              <a:t>Miles </a:t>
            </a:r>
          </a:p>
          <a:p>
            <a:r>
              <a:rPr lang="en-US" sz="1400" b="1" dirty="0" smtClean="0">
                <a:latin typeface="+mn-lt"/>
              </a:rPr>
              <a:t>EXECUTIVE </a:t>
            </a:r>
            <a:r>
              <a:rPr lang="en-US" sz="1400" b="1" dirty="0">
                <a:latin typeface="+mn-lt"/>
              </a:rPr>
              <a:t>SECRETARY:</a:t>
            </a:r>
          </a:p>
          <a:p>
            <a:r>
              <a:rPr lang="en-US" sz="1400" dirty="0">
                <a:latin typeface="+mn-lt"/>
              </a:rPr>
              <a:t>Sarah “Sally” Garrison </a:t>
            </a:r>
          </a:p>
          <a:p>
            <a:r>
              <a:rPr lang="en-US" sz="1400" b="1" dirty="0" smtClean="0">
                <a:latin typeface="+mn-lt"/>
              </a:rPr>
              <a:t>WOLVERINE </a:t>
            </a:r>
            <a:r>
              <a:rPr lang="en-US" sz="1400" b="1" dirty="0">
                <a:latin typeface="+mn-lt"/>
              </a:rPr>
              <a:t>EDITOR:</a:t>
            </a:r>
          </a:p>
          <a:p>
            <a:r>
              <a:rPr lang="en-US" sz="1400" dirty="0">
                <a:latin typeface="+mn-lt"/>
              </a:rPr>
              <a:t>J. Jay Pechta </a:t>
            </a:r>
          </a:p>
          <a:p>
            <a:r>
              <a:rPr lang="en-US" sz="1400" b="1" dirty="0" smtClean="0">
                <a:latin typeface="+mn-lt"/>
              </a:rPr>
              <a:t>IMMEDIATE </a:t>
            </a:r>
            <a:r>
              <a:rPr lang="en-US" sz="1400" b="1" dirty="0">
                <a:latin typeface="+mn-lt"/>
              </a:rPr>
              <a:t>PAST PRESIDENT:</a:t>
            </a:r>
          </a:p>
          <a:p>
            <a:r>
              <a:rPr lang="en-US" sz="1400" dirty="0">
                <a:latin typeface="+mn-lt"/>
              </a:rPr>
              <a:t>Jackie </a:t>
            </a:r>
            <a:r>
              <a:rPr lang="en-US" sz="1400" dirty="0" smtClean="0">
                <a:latin typeface="+mn-lt"/>
              </a:rPr>
              <a:t>Smart</a:t>
            </a:r>
            <a:endParaRPr lang="en-US" sz="1400" dirty="0">
              <a:latin typeface="+mn-lt"/>
            </a:endParaRPr>
          </a:p>
          <a:p>
            <a:endParaRPr lang="en-US" dirty="0">
              <a:latin typeface="+mn-lt"/>
            </a:endParaRPr>
          </a:p>
        </p:txBody>
      </p:sp>
      <p:sp>
        <p:nvSpPr>
          <p:cNvPr id="5" name="Rectangle 4"/>
          <p:cNvSpPr/>
          <p:nvPr/>
        </p:nvSpPr>
        <p:spPr>
          <a:xfrm>
            <a:off x="4953000" y="922873"/>
            <a:ext cx="2347332" cy="5478423"/>
          </a:xfrm>
          <a:prstGeom prst="rect">
            <a:avLst/>
          </a:prstGeom>
        </p:spPr>
        <p:txBody>
          <a:bodyPr wrap="square">
            <a:spAutoFit/>
          </a:bodyPr>
          <a:lstStyle/>
          <a:p>
            <a:pPr algn="ctr"/>
            <a:r>
              <a:rPr lang="en-US" sz="1400" b="1" dirty="0" smtClean="0">
                <a:latin typeface="+mn-lt"/>
              </a:rPr>
              <a:t>COMMITTEES</a:t>
            </a:r>
          </a:p>
          <a:p>
            <a:r>
              <a:rPr lang="en-US" sz="1400" b="1" dirty="0" smtClean="0">
                <a:latin typeface="+mn-lt"/>
              </a:rPr>
              <a:t>APPROVAL </a:t>
            </a:r>
            <a:r>
              <a:rPr lang="en-US" sz="1400" b="1" dirty="0">
                <a:latin typeface="+mn-lt"/>
              </a:rPr>
              <a:t>OF MINUTES:</a:t>
            </a:r>
          </a:p>
          <a:p>
            <a:r>
              <a:rPr lang="en-US" sz="1400" dirty="0">
                <a:latin typeface="+mn-lt"/>
              </a:rPr>
              <a:t>Diane Dray  </a:t>
            </a:r>
          </a:p>
          <a:p>
            <a:r>
              <a:rPr lang="en-US" sz="1400" b="1" dirty="0">
                <a:latin typeface="+mn-lt"/>
              </a:rPr>
              <a:t>BY LAWS/STANDING RULES:</a:t>
            </a:r>
          </a:p>
          <a:p>
            <a:r>
              <a:rPr lang="en-US" sz="1400" dirty="0">
                <a:latin typeface="+mn-lt"/>
              </a:rPr>
              <a:t>Ann </a:t>
            </a:r>
            <a:r>
              <a:rPr lang="en-US" sz="1400" dirty="0" smtClean="0">
                <a:latin typeface="+mn-lt"/>
              </a:rPr>
              <a:t>Elmer</a:t>
            </a:r>
            <a:r>
              <a:rPr lang="en-US" sz="1400" dirty="0">
                <a:latin typeface="+mn-lt"/>
              </a:rPr>
              <a:t> </a:t>
            </a:r>
          </a:p>
          <a:p>
            <a:r>
              <a:rPr lang="en-US" sz="1400" b="1" dirty="0">
                <a:latin typeface="+mn-lt"/>
              </a:rPr>
              <a:t>CHAPTER/COUNCIL VISITATIONS:</a:t>
            </a:r>
          </a:p>
          <a:p>
            <a:r>
              <a:rPr lang="en-US" sz="1400" dirty="0">
                <a:latin typeface="+mn-lt"/>
              </a:rPr>
              <a:t>Kathy </a:t>
            </a:r>
            <a:r>
              <a:rPr lang="en-US" sz="1400" dirty="0" smtClean="0">
                <a:latin typeface="+mn-lt"/>
              </a:rPr>
              <a:t>Muench</a:t>
            </a:r>
            <a:endParaRPr lang="en-US" sz="1400" dirty="0">
              <a:latin typeface="+mn-lt"/>
            </a:endParaRPr>
          </a:p>
          <a:p>
            <a:r>
              <a:rPr lang="en-US" sz="1400" b="1" dirty="0" smtClean="0">
                <a:latin typeface="+mn-lt"/>
              </a:rPr>
              <a:t>EXPANSION/MEMBERSHIP</a:t>
            </a:r>
            <a:r>
              <a:rPr lang="en-US" sz="1400" b="1" dirty="0">
                <a:latin typeface="+mn-lt"/>
              </a:rPr>
              <a:t>: </a:t>
            </a:r>
          </a:p>
          <a:p>
            <a:r>
              <a:rPr lang="en-US" sz="1400" dirty="0">
                <a:latin typeface="+mn-lt"/>
              </a:rPr>
              <a:t>Nancy Everett </a:t>
            </a:r>
            <a:endParaRPr lang="en-US" sz="1400" dirty="0" smtClean="0">
              <a:latin typeface="+mn-lt"/>
            </a:endParaRPr>
          </a:p>
          <a:p>
            <a:r>
              <a:rPr lang="en-US" sz="1400" b="1" dirty="0">
                <a:latin typeface="+mn-lt"/>
              </a:rPr>
              <a:t>NECROLOGY CO-CHAIRS:</a:t>
            </a:r>
          </a:p>
          <a:p>
            <a:r>
              <a:rPr lang="en-US" sz="1400" dirty="0">
                <a:latin typeface="+mn-lt"/>
              </a:rPr>
              <a:t>Lynne Elsesser </a:t>
            </a:r>
          </a:p>
          <a:p>
            <a:r>
              <a:rPr lang="en-US" sz="1400" dirty="0" smtClean="0">
                <a:latin typeface="+mn-lt"/>
              </a:rPr>
              <a:t>Nancy </a:t>
            </a:r>
            <a:r>
              <a:rPr lang="en-US" sz="1400" dirty="0">
                <a:latin typeface="+mn-lt"/>
              </a:rPr>
              <a:t>Higgins </a:t>
            </a:r>
          </a:p>
          <a:p>
            <a:r>
              <a:rPr lang="en-US" sz="1400" b="1" dirty="0" smtClean="0">
                <a:latin typeface="+mn-lt"/>
              </a:rPr>
              <a:t>FINANCE</a:t>
            </a:r>
            <a:r>
              <a:rPr lang="en-US" sz="1400" b="1" dirty="0">
                <a:latin typeface="+mn-lt"/>
              </a:rPr>
              <a:t>:</a:t>
            </a:r>
          </a:p>
          <a:p>
            <a:r>
              <a:rPr lang="en-US" sz="1400" dirty="0" smtClean="0">
                <a:latin typeface="+mn-lt"/>
              </a:rPr>
              <a:t>Shaila Jehle</a:t>
            </a:r>
          </a:p>
          <a:p>
            <a:r>
              <a:rPr lang="en-US" sz="1400" b="1" dirty="0" smtClean="0">
                <a:latin typeface="+mn-lt"/>
              </a:rPr>
              <a:t>HISTORY</a:t>
            </a:r>
            <a:r>
              <a:rPr lang="en-US" sz="1400" b="1" dirty="0">
                <a:latin typeface="+mn-lt"/>
              </a:rPr>
              <a:t>:</a:t>
            </a:r>
          </a:p>
          <a:p>
            <a:r>
              <a:rPr lang="en-US" sz="1400" dirty="0">
                <a:latin typeface="+mn-lt"/>
              </a:rPr>
              <a:t>Pat Charlton </a:t>
            </a:r>
            <a:endParaRPr lang="en-US" sz="1400" dirty="0" smtClean="0">
              <a:latin typeface="+mn-lt"/>
            </a:endParaRPr>
          </a:p>
          <a:p>
            <a:r>
              <a:rPr lang="en-US" sz="1400" b="1" dirty="0" smtClean="0">
                <a:latin typeface="+mn-lt"/>
              </a:rPr>
              <a:t>LEADERSHIP </a:t>
            </a:r>
            <a:r>
              <a:rPr lang="en-US" sz="1400" b="1" dirty="0">
                <a:latin typeface="+mn-lt"/>
              </a:rPr>
              <a:t>DEVELOPMENT:</a:t>
            </a:r>
          </a:p>
          <a:p>
            <a:r>
              <a:rPr lang="en-US" sz="1400" dirty="0">
                <a:latin typeface="+mn-lt"/>
              </a:rPr>
              <a:t>Jackie </a:t>
            </a:r>
            <a:r>
              <a:rPr lang="en-US" sz="1400" dirty="0" smtClean="0">
                <a:latin typeface="+mn-lt"/>
              </a:rPr>
              <a:t>Smart</a:t>
            </a:r>
          </a:p>
          <a:p>
            <a:r>
              <a:rPr lang="en-US" sz="1400" b="1" dirty="0" smtClean="0">
                <a:latin typeface="+mn-lt"/>
              </a:rPr>
              <a:t>NOMINATIONS</a:t>
            </a:r>
            <a:r>
              <a:rPr lang="en-US" sz="1400" b="1" dirty="0">
                <a:latin typeface="+mn-lt"/>
              </a:rPr>
              <a:t>:</a:t>
            </a:r>
          </a:p>
          <a:p>
            <a:r>
              <a:rPr lang="en-US" sz="1400" dirty="0">
                <a:latin typeface="+mn-lt"/>
              </a:rPr>
              <a:t>Joanne Gardner</a:t>
            </a:r>
          </a:p>
          <a:p>
            <a:r>
              <a:rPr lang="en-US" sz="1400" b="1" dirty="0">
                <a:latin typeface="+mn-lt"/>
              </a:rPr>
              <a:t>PERSONNEL:</a:t>
            </a:r>
          </a:p>
          <a:p>
            <a:r>
              <a:rPr lang="en-US" sz="1400" dirty="0">
                <a:latin typeface="+mn-lt"/>
              </a:rPr>
              <a:t>Kaye </a:t>
            </a:r>
            <a:r>
              <a:rPr lang="en-US" sz="1400" dirty="0" err="1">
                <a:latin typeface="+mn-lt"/>
              </a:rPr>
              <a:t>Calley</a:t>
            </a:r>
            <a:r>
              <a:rPr lang="en-US" sz="1400" dirty="0">
                <a:latin typeface="+mn-lt"/>
              </a:rPr>
              <a:t>-Martin</a:t>
            </a:r>
          </a:p>
          <a:p>
            <a:endParaRPr lang="en-US" sz="1400" dirty="0">
              <a:latin typeface="+mn-lt"/>
            </a:endParaRPr>
          </a:p>
          <a:p>
            <a:r>
              <a:rPr lang="en-US" sz="1400" dirty="0" smtClean="0">
                <a:latin typeface="+mn-lt"/>
              </a:rPr>
              <a:t>   </a:t>
            </a:r>
            <a:endParaRPr lang="en-US" sz="1400" dirty="0">
              <a:latin typeface="+mn-lt"/>
            </a:endParaRPr>
          </a:p>
        </p:txBody>
      </p:sp>
    </p:spTree>
    <p:extLst>
      <p:ext uri="{BB962C8B-B14F-4D97-AF65-F5344CB8AC3E}">
        <p14:creationId xmlns:p14="http://schemas.microsoft.com/office/powerpoint/2010/main" val="3028746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95800" y="925551"/>
            <a:ext cx="3276600" cy="5324535"/>
          </a:xfrm>
          <a:prstGeom prst="rect">
            <a:avLst/>
          </a:prstGeom>
        </p:spPr>
        <p:txBody>
          <a:bodyPr wrap="square">
            <a:spAutoFit/>
          </a:bodyPr>
          <a:lstStyle/>
          <a:p>
            <a:r>
              <a:rPr lang="en-US" sz="1400" b="1" dirty="0">
                <a:latin typeface="+mn-lt"/>
              </a:rPr>
              <a:t>COMMUNICATIONS:</a:t>
            </a:r>
          </a:p>
          <a:p>
            <a:r>
              <a:rPr lang="en-US" sz="1400" dirty="0">
                <a:latin typeface="+mn-lt"/>
              </a:rPr>
              <a:t>Laura </a:t>
            </a:r>
            <a:r>
              <a:rPr lang="en-US" sz="1400" dirty="0" smtClean="0">
                <a:latin typeface="+mn-lt"/>
              </a:rPr>
              <a:t>Perkins</a:t>
            </a:r>
            <a:r>
              <a:rPr lang="en-US" sz="1400" dirty="0">
                <a:latin typeface="+mn-lt"/>
              </a:rPr>
              <a:t> </a:t>
            </a:r>
          </a:p>
          <a:p>
            <a:r>
              <a:rPr lang="en-US" sz="1400" b="1" dirty="0">
                <a:latin typeface="+mn-lt"/>
              </a:rPr>
              <a:t>COORDINATING COUNCILS C0-CHAIRS:</a:t>
            </a:r>
          </a:p>
          <a:p>
            <a:r>
              <a:rPr lang="en-US" sz="1400" dirty="0" smtClean="0">
                <a:latin typeface="+mn-lt"/>
              </a:rPr>
              <a:t>Julie </a:t>
            </a:r>
            <a:r>
              <a:rPr lang="en-US" sz="1400" dirty="0">
                <a:latin typeface="+mn-lt"/>
              </a:rPr>
              <a:t>Usher </a:t>
            </a:r>
            <a:endParaRPr lang="en-US" sz="1400" dirty="0" smtClean="0">
              <a:latin typeface="+mn-lt"/>
            </a:endParaRPr>
          </a:p>
          <a:p>
            <a:r>
              <a:rPr lang="en-US" sz="1400" dirty="0" smtClean="0">
                <a:latin typeface="+mn-lt"/>
              </a:rPr>
              <a:t>Dr</a:t>
            </a:r>
            <a:r>
              <a:rPr lang="en-US" sz="1400" dirty="0">
                <a:latin typeface="+mn-lt"/>
              </a:rPr>
              <a:t>. </a:t>
            </a:r>
            <a:r>
              <a:rPr lang="en-US" sz="1400" dirty="0" err="1">
                <a:latin typeface="+mn-lt"/>
              </a:rPr>
              <a:t>Gedy</a:t>
            </a:r>
            <a:r>
              <a:rPr lang="en-US" sz="1400" dirty="0">
                <a:latin typeface="+mn-lt"/>
              </a:rPr>
              <a:t> Love </a:t>
            </a:r>
            <a:endParaRPr lang="en-US" sz="1400" dirty="0" smtClean="0">
              <a:latin typeface="+mn-lt"/>
            </a:endParaRPr>
          </a:p>
          <a:p>
            <a:r>
              <a:rPr lang="en-US" sz="1400" b="1" dirty="0" smtClean="0">
                <a:latin typeface="+mn-lt"/>
              </a:rPr>
              <a:t>DISTINGUISHED </a:t>
            </a:r>
            <a:r>
              <a:rPr lang="en-US" sz="1400" b="1" dirty="0">
                <a:latin typeface="+mn-lt"/>
              </a:rPr>
              <a:t>SERVICE AWARD:</a:t>
            </a:r>
          </a:p>
          <a:p>
            <a:r>
              <a:rPr lang="en-US" sz="1400" dirty="0" smtClean="0">
                <a:latin typeface="+mn-lt"/>
              </a:rPr>
              <a:t>Dr</a:t>
            </a:r>
            <a:r>
              <a:rPr lang="en-US" sz="1400" dirty="0">
                <a:latin typeface="+mn-lt"/>
              </a:rPr>
              <a:t>. Dorothy Sample </a:t>
            </a:r>
            <a:endParaRPr lang="en-US" sz="1400" dirty="0" smtClean="0">
              <a:latin typeface="+mn-lt"/>
            </a:endParaRPr>
          </a:p>
          <a:p>
            <a:r>
              <a:rPr lang="en-US" sz="1400" b="1" dirty="0" smtClean="0">
                <a:latin typeface="+mn-lt"/>
              </a:rPr>
              <a:t>FUNDING </a:t>
            </a:r>
            <a:r>
              <a:rPr lang="en-US" sz="1400" b="1" dirty="0">
                <a:latin typeface="+mn-lt"/>
              </a:rPr>
              <a:t>OUR PURPOSES:</a:t>
            </a:r>
            <a:endParaRPr lang="en-US" sz="1400" b="1" u="sng" dirty="0">
              <a:latin typeface="+mn-lt"/>
            </a:endParaRPr>
          </a:p>
          <a:p>
            <a:r>
              <a:rPr lang="en-US" sz="1400" dirty="0" smtClean="0">
                <a:latin typeface="+mn-lt"/>
              </a:rPr>
              <a:t>Judi </a:t>
            </a:r>
            <a:r>
              <a:rPr lang="en-US" sz="1400" dirty="0">
                <a:latin typeface="+mn-lt"/>
              </a:rPr>
              <a:t>Fisher </a:t>
            </a:r>
            <a:endParaRPr lang="en-US" sz="1400" dirty="0" smtClean="0">
              <a:latin typeface="+mn-lt"/>
            </a:endParaRPr>
          </a:p>
          <a:p>
            <a:r>
              <a:rPr lang="en-US" sz="1400" b="1" dirty="0" smtClean="0">
                <a:latin typeface="+mn-lt"/>
              </a:rPr>
              <a:t>HISTORICAL </a:t>
            </a:r>
            <a:r>
              <a:rPr lang="en-US" sz="1400" b="1" dirty="0">
                <a:latin typeface="+mn-lt"/>
              </a:rPr>
              <a:t>DOCUMENT STORAGE:</a:t>
            </a:r>
          </a:p>
          <a:p>
            <a:r>
              <a:rPr lang="en-US" sz="1400" dirty="0">
                <a:latin typeface="+mn-lt"/>
              </a:rPr>
              <a:t>Kay </a:t>
            </a:r>
            <a:r>
              <a:rPr lang="en-US" sz="1400" dirty="0" err="1" smtClean="0">
                <a:latin typeface="+mn-lt"/>
              </a:rPr>
              <a:t>Ostrom</a:t>
            </a:r>
            <a:endParaRPr lang="en-US" sz="1400" dirty="0" smtClean="0">
              <a:latin typeface="+mn-lt"/>
            </a:endParaRPr>
          </a:p>
          <a:p>
            <a:r>
              <a:rPr lang="en-US" sz="1400" b="1" dirty="0" smtClean="0">
                <a:latin typeface="+mn-lt"/>
              </a:rPr>
              <a:t>SCHOLARSHIPS/GRANTS</a:t>
            </a:r>
            <a:r>
              <a:rPr lang="en-US" sz="1400" b="1" dirty="0">
                <a:latin typeface="+mn-lt"/>
              </a:rPr>
              <a:t>:</a:t>
            </a:r>
          </a:p>
          <a:p>
            <a:r>
              <a:rPr lang="en-US" sz="1400" dirty="0">
                <a:latin typeface="+mn-lt"/>
              </a:rPr>
              <a:t>Gloria Fisher </a:t>
            </a:r>
          </a:p>
          <a:p>
            <a:r>
              <a:rPr lang="en-US" sz="1400" b="1" dirty="0">
                <a:latin typeface="+mn-lt"/>
              </a:rPr>
              <a:t>TECHNOLOGY/WEBMASTER:</a:t>
            </a:r>
          </a:p>
          <a:p>
            <a:r>
              <a:rPr lang="en-US" sz="1400" dirty="0">
                <a:latin typeface="+mn-lt"/>
              </a:rPr>
              <a:t>Tamara Webster</a:t>
            </a:r>
          </a:p>
          <a:p>
            <a:r>
              <a:rPr lang="en-US" sz="1400" b="1" dirty="0">
                <a:latin typeface="+mn-lt"/>
              </a:rPr>
              <a:t>WILMA ADAMS FUND:</a:t>
            </a:r>
          </a:p>
          <a:p>
            <a:r>
              <a:rPr lang="en-US" sz="1400" dirty="0">
                <a:latin typeface="+mn-lt"/>
              </a:rPr>
              <a:t>Norrie Slater </a:t>
            </a:r>
          </a:p>
          <a:p>
            <a:r>
              <a:rPr lang="en-US" sz="1400" b="1" dirty="0">
                <a:latin typeface="+mn-lt"/>
              </a:rPr>
              <a:t>WORLD FELLOWSHIP:</a:t>
            </a:r>
            <a:r>
              <a:rPr lang="en-US" sz="1400" b="1" cap="all" dirty="0">
                <a:latin typeface="+mn-lt"/>
              </a:rPr>
              <a:t> </a:t>
            </a:r>
            <a:endParaRPr lang="en-US" sz="1400" b="1" dirty="0">
              <a:latin typeface="+mn-lt"/>
            </a:endParaRPr>
          </a:p>
          <a:p>
            <a:r>
              <a:rPr lang="en-US" sz="1400" dirty="0">
                <a:latin typeface="+mn-lt"/>
              </a:rPr>
              <a:t>Gloria Richards  </a:t>
            </a:r>
          </a:p>
          <a:p>
            <a:r>
              <a:rPr lang="en-US" sz="1400" b="1" dirty="0">
                <a:latin typeface="+mn-lt"/>
              </a:rPr>
              <a:t>CHAPTER PRESIDENTS AT LARGE</a:t>
            </a:r>
            <a:r>
              <a:rPr lang="en-US" sz="1400" dirty="0">
                <a:latin typeface="+mn-lt"/>
              </a:rPr>
              <a:t>:</a:t>
            </a:r>
            <a:endParaRPr lang="en-US" sz="1400" u="sng" dirty="0">
              <a:latin typeface="+mn-lt"/>
            </a:endParaRPr>
          </a:p>
          <a:p>
            <a:r>
              <a:rPr lang="en-US" sz="1400" dirty="0">
                <a:latin typeface="+mn-lt"/>
              </a:rPr>
              <a:t>Joanne Saucier  </a:t>
            </a:r>
          </a:p>
          <a:p>
            <a:r>
              <a:rPr lang="en-US" sz="1400" dirty="0">
                <a:latin typeface="+mn-lt"/>
              </a:rPr>
              <a:t>Linda </a:t>
            </a:r>
            <a:r>
              <a:rPr lang="en-US" sz="1400" dirty="0" err="1" smtClean="0">
                <a:latin typeface="+mn-lt"/>
              </a:rPr>
              <a:t>Ichesco</a:t>
            </a:r>
            <a:endParaRPr lang="en-US" sz="1400" dirty="0" smtClean="0">
              <a:latin typeface="+mn-lt"/>
            </a:endParaRPr>
          </a:p>
          <a:p>
            <a:r>
              <a:rPr lang="en-US" sz="1400" dirty="0" smtClean="0">
                <a:latin typeface="+mn-lt"/>
              </a:rPr>
              <a:t>Sharon </a:t>
            </a:r>
            <a:r>
              <a:rPr lang="en-US" sz="1400" dirty="0" err="1" smtClean="0">
                <a:latin typeface="+mn-lt"/>
              </a:rPr>
              <a:t>LaHaie</a:t>
            </a:r>
            <a:endParaRPr lang="en-US" sz="1400" dirty="0">
              <a:latin typeface="+mn-lt"/>
            </a:endParaRPr>
          </a:p>
          <a:p>
            <a:endParaRPr lang="en-US" sz="1400" dirty="0">
              <a:latin typeface="+mn-lt"/>
            </a:endParaRPr>
          </a:p>
        </p:txBody>
      </p:sp>
      <p:sp>
        <p:nvSpPr>
          <p:cNvPr id="5" name="Rectangle 4"/>
          <p:cNvSpPr/>
          <p:nvPr/>
        </p:nvSpPr>
        <p:spPr>
          <a:xfrm>
            <a:off x="1219200" y="914400"/>
            <a:ext cx="2362200" cy="5047536"/>
          </a:xfrm>
          <a:prstGeom prst="rect">
            <a:avLst/>
          </a:prstGeom>
        </p:spPr>
        <p:txBody>
          <a:bodyPr wrap="square">
            <a:spAutoFit/>
          </a:bodyPr>
          <a:lstStyle/>
          <a:p>
            <a:r>
              <a:rPr lang="en-US" sz="1400" b="1" dirty="0" smtClean="0">
                <a:latin typeface="+mn-lt"/>
              </a:rPr>
              <a:t>STRATEGIC </a:t>
            </a:r>
            <a:r>
              <a:rPr lang="en-US" sz="1400" b="1" dirty="0">
                <a:latin typeface="+mn-lt"/>
              </a:rPr>
              <a:t>PLANNING:</a:t>
            </a:r>
          </a:p>
          <a:p>
            <a:r>
              <a:rPr lang="en-US" sz="1400" dirty="0">
                <a:latin typeface="+mn-lt"/>
              </a:rPr>
              <a:t>Dr. </a:t>
            </a:r>
            <a:r>
              <a:rPr lang="en-US" sz="1400" dirty="0" smtClean="0">
                <a:latin typeface="+mn-lt"/>
              </a:rPr>
              <a:t>Paula A. Dent</a:t>
            </a:r>
            <a:endParaRPr lang="en-US" sz="1400" dirty="0">
              <a:latin typeface="+mn-lt"/>
            </a:endParaRPr>
          </a:p>
          <a:p>
            <a:r>
              <a:rPr lang="en-US" sz="1400" b="1" dirty="0" smtClean="0">
                <a:latin typeface="+mn-lt"/>
              </a:rPr>
              <a:t>PROGRAM</a:t>
            </a:r>
            <a:r>
              <a:rPr lang="en-US" sz="1400" b="1" dirty="0">
                <a:latin typeface="+mn-lt"/>
              </a:rPr>
              <a:t>: </a:t>
            </a:r>
            <a:endParaRPr lang="en-US" sz="1400" b="1" u="sng" dirty="0">
              <a:latin typeface="+mn-lt"/>
            </a:endParaRPr>
          </a:p>
          <a:p>
            <a:r>
              <a:rPr lang="en-US" sz="1400" dirty="0">
                <a:latin typeface="+mn-lt"/>
              </a:rPr>
              <a:t>Liz </a:t>
            </a:r>
            <a:r>
              <a:rPr lang="en-US" sz="1400" dirty="0" smtClean="0">
                <a:latin typeface="+mn-lt"/>
              </a:rPr>
              <a:t>VanWestenburg</a:t>
            </a:r>
            <a:endParaRPr lang="en-US" sz="1400" dirty="0">
              <a:latin typeface="+mn-lt"/>
            </a:endParaRPr>
          </a:p>
          <a:p>
            <a:r>
              <a:rPr lang="en-US" sz="1400" b="1" dirty="0" smtClean="0">
                <a:latin typeface="+mn-lt"/>
              </a:rPr>
              <a:t>LEGISLATION/U.S</a:t>
            </a:r>
            <a:r>
              <a:rPr lang="en-US" sz="1400" b="1" dirty="0">
                <a:latin typeface="+mn-lt"/>
              </a:rPr>
              <a:t>. FORUM:</a:t>
            </a:r>
          </a:p>
          <a:p>
            <a:r>
              <a:rPr lang="en-US" sz="1400" dirty="0">
                <a:latin typeface="+mn-lt"/>
              </a:rPr>
              <a:t>Judy Foster </a:t>
            </a:r>
          </a:p>
          <a:p>
            <a:r>
              <a:rPr lang="en-US" sz="1400" b="1" dirty="0" smtClean="0">
                <a:latin typeface="+mn-lt"/>
              </a:rPr>
              <a:t>MUSIC </a:t>
            </a:r>
            <a:r>
              <a:rPr lang="en-US" sz="1400" b="1" dirty="0">
                <a:latin typeface="+mn-lt"/>
              </a:rPr>
              <a:t>C0-CHAIRS:</a:t>
            </a:r>
          </a:p>
          <a:p>
            <a:r>
              <a:rPr lang="en-US" sz="1400" dirty="0">
                <a:latin typeface="+mn-lt"/>
              </a:rPr>
              <a:t>Nancy Tetzlaff </a:t>
            </a:r>
            <a:endParaRPr lang="en-US" sz="1400" dirty="0" smtClean="0">
              <a:latin typeface="+mn-lt"/>
            </a:endParaRPr>
          </a:p>
          <a:p>
            <a:r>
              <a:rPr lang="en-US" sz="1400" dirty="0" smtClean="0">
                <a:latin typeface="+mn-lt"/>
              </a:rPr>
              <a:t>Marcia Thatcher</a:t>
            </a:r>
          </a:p>
          <a:p>
            <a:r>
              <a:rPr lang="en-US" sz="1400" b="1" dirty="0" smtClean="0">
                <a:latin typeface="+mn-lt"/>
              </a:rPr>
              <a:t>PERSONAL </a:t>
            </a:r>
            <a:r>
              <a:rPr lang="en-US" sz="1400" b="1" dirty="0">
                <a:latin typeface="+mn-lt"/>
              </a:rPr>
              <a:t>GROWTH &amp; SERVICES:</a:t>
            </a:r>
          </a:p>
          <a:p>
            <a:r>
              <a:rPr lang="en-US" sz="1400" dirty="0">
                <a:latin typeface="+mn-lt"/>
              </a:rPr>
              <a:t>Marilyn Hopkins </a:t>
            </a:r>
          </a:p>
          <a:p>
            <a:r>
              <a:rPr lang="en-US" sz="1400" b="1" dirty="0">
                <a:latin typeface="+mn-lt"/>
              </a:rPr>
              <a:t>PROFESSIONAL AFFAIRS:</a:t>
            </a:r>
          </a:p>
          <a:p>
            <a:r>
              <a:rPr lang="en-US" sz="1400" dirty="0" smtClean="0">
                <a:latin typeface="+mn-lt"/>
              </a:rPr>
              <a:t>Kay Tebo</a:t>
            </a:r>
            <a:endParaRPr lang="en-US" sz="1400" dirty="0">
              <a:latin typeface="+mn-lt"/>
            </a:endParaRPr>
          </a:p>
          <a:p>
            <a:r>
              <a:rPr lang="en-US" sz="1400" b="1" dirty="0">
                <a:latin typeface="+mn-lt"/>
              </a:rPr>
              <a:t>RESEARCH:</a:t>
            </a:r>
          </a:p>
          <a:p>
            <a:r>
              <a:rPr lang="en-US" sz="1400" dirty="0">
                <a:latin typeface="+mn-lt"/>
              </a:rPr>
              <a:t>Nina Keener </a:t>
            </a:r>
          </a:p>
          <a:p>
            <a:r>
              <a:rPr lang="en-US" sz="1400" b="1" dirty="0">
                <a:latin typeface="+mn-lt"/>
              </a:rPr>
              <a:t>WOMEN IN THE ARTS CO-CHAIRS:</a:t>
            </a:r>
          </a:p>
          <a:p>
            <a:r>
              <a:rPr lang="en-US" sz="1400" dirty="0">
                <a:latin typeface="+mn-lt"/>
              </a:rPr>
              <a:t>Theresa Sedmak </a:t>
            </a:r>
          </a:p>
          <a:p>
            <a:r>
              <a:rPr lang="en-US" sz="1400" dirty="0">
                <a:latin typeface="+mn-lt"/>
              </a:rPr>
              <a:t>Dr. Ranae Beyerlein </a:t>
            </a:r>
          </a:p>
          <a:p>
            <a:r>
              <a:rPr lang="en-US" sz="1400" b="1" dirty="0">
                <a:latin typeface="+mn-lt"/>
              </a:rPr>
              <a:t>EDUCATIONAL SERVICES: </a:t>
            </a:r>
          </a:p>
          <a:p>
            <a:r>
              <a:rPr lang="en-US" sz="1400" dirty="0">
                <a:latin typeface="+mn-lt"/>
              </a:rPr>
              <a:t>Dr. Dorothy Sample </a:t>
            </a:r>
          </a:p>
          <a:p>
            <a:r>
              <a:rPr lang="en-US" sz="1400" dirty="0" smtClean="0">
                <a:latin typeface="+mn-lt"/>
              </a:rPr>
              <a:t> </a:t>
            </a:r>
            <a:endParaRPr lang="en-US" sz="1400" dirty="0">
              <a:latin typeface="+mn-lt"/>
            </a:endParaRPr>
          </a:p>
        </p:txBody>
      </p:sp>
    </p:spTree>
    <p:extLst>
      <p:ext uri="{BB962C8B-B14F-4D97-AF65-F5344CB8AC3E}">
        <p14:creationId xmlns:p14="http://schemas.microsoft.com/office/powerpoint/2010/main" val="524661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7413" y="1676400"/>
            <a:ext cx="2667000" cy="707886"/>
          </a:xfrm>
          <a:prstGeom prst="rect">
            <a:avLst/>
          </a:prstGeom>
          <a:noFill/>
        </p:spPr>
        <p:txBody>
          <a:bodyPr wrap="square" rtlCol="0">
            <a:spAutoFit/>
          </a:bodyPr>
          <a:lstStyle/>
          <a:p>
            <a:r>
              <a:rPr lang="en-US" sz="4000" b="1" dirty="0" smtClean="0">
                <a:latin typeface="+mj-lt"/>
              </a:rPr>
              <a:t>Meetings</a:t>
            </a:r>
            <a:endParaRPr lang="en-US" sz="4000" b="1" dirty="0">
              <a:latin typeface="+mj-lt"/>
            </a:endParaRPr>
          </a:p>
        </p:txBody>
      </p:sp>
      <p:pic>
        <p:nvPicPr>
          <p:cNvPr id="31747" name="Picture 3" descr="C:\Users\Jackie\AppData\Local\Microsoft\Windows\Temporary Internet Files\Content.IE5\KV2KA8XI\MM90017257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35130" y="2590800"/>
            <a:ext cx="3631566" cy="242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93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1066800"/>
            <a:ext cx="8305800" cy="1600200"/>
          </a:xfrm>
        </p:spPr>
        <p:txBody>
          <a:bodyPr>
            <a:normAutofit fontScale="90000"/>
          </a:bodyPr>
          <a:lstStyle/>
          <a:p>
            <a:pPr algn="ctr" eaLnBrk="1" hangingPunct="1"/>
            <a:r>
              <a:rPr lang="en-US" sz="4400" b="1" dirty="0" smtClean="0">
                <a:solidFill>
                  <a:schemeClr val="tx1"/>
                </a:solidFill>
              </a:rPr>
              <a:t>CONGRATULATIONS! </a:t>
            </a:r>
            <a:r>
              <a:rPr lang="en-US" sz="4400" dirty="0" smtClean="0">
                <a:solidFill>
                  <a:schemeClr val="tx1"/>
                </a:solidFill>
              </a:rPr>
              <a:t/>
            </a:r>
            <a:br>
              <a:rPr lang="en-US" sz="4400" dirty="0" smtClean="0">
                <a:solidFill>
                  <a:schemeClr val="tx1"/>
                </a:solidFill>
              </a:rPr>
            </a:br>
            <a:r>
              <a:rPr lang="en-US" sz="4400" dirty="0" smtClean="0">
                <a:solidFill>
                  <a:schemeClr val="tx1"/>
                </a:solidFill>
              </a:rPr>
              <a:t>You’ve been elected a Chapter Officer</a:t>
            </a:r>
            <a:endParaRPr lang="en-US" sz="44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048000"/>
            <a:ext cx="3200400" cy="24003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1371600" y="381000"/>
            <a:ext cx="6324600" cy="685800"/>
          </a:xfrm>
        </p:spPr>
        <p:txBody>
          <a:bodyPr>
            <a:noAutofit/>
          </a:bodyPr>
          <a:lstStyle/>
          <a:p>
            <a:pPr algn="ctr" eaLnBrk="1" hangingPunct="1"/>
            <a:r>
              <a:rPr lang="en-US" sz="4000" b="1" u="sng" dirty="0" smtClean="0">
                <a:solidFill>
                  <a:schemeClr val="tx1"/>
                </a:solidFill>
              </a:rPr>
              <a:t>Minimum</a:t>
            </a:r>
            <a:r>
              <a:rPr lang="en-US" sz="4000" b="1" dirty="0" smtClean="0">
                <a:solidFill>
                  <a:schemeClr val="tx1"/>
                </a:solidFill>
              </a:rPr>
              <a:t> Necessary Officers</a:t>
            </a:r>
          </a:p>
        </p:txBody>
      </p:sp>
      <p:sp>
        <p:nvSpPr>
          <p:cNvPr id="5" name="Text Box 20"/>
          <p:cNvSpPr txBox="1">
            <a:spLocks noChangeArrowheads="1"/>
          </p:cNvSpPr>
          <p:nvPr/>
        </p:nvSpPr>
        <p:spPr bwMode="auto">
          <a:xfrm>
            <a:off x="1447800" y="1371600"/>
            <a:ext cx="5867400" cy="938719"/>
          </a:xfrm>
          <a:prstGeom prst="rect">
            <a:avLst/>
          </a:prstGeom>
          <a:noFill/>
          <a:ln w="9525">
            <a:noFill/>
            <a:miter lim="800000"/>
            <a:headEnd/>
            <a:tailEnd/>
          </a:ln>
          <a:effectLst/>
        </p:spPr>
        <p:txBody>
          <a:bodyPr wrap="square">
            <a:spAutoFit/>
          </a:bodyPr>
          <a:lstStyle/>
          <a:p>
            <a:pPr>
              <a:spcBef>
                <a:spcPct val="20000"/>
              </a:spcBef>
              <a:buFont typeface="Wingdings" pitchFamily="2" charset="2"/>
              <a:buNone/>
            </a:pPr>
            <a:r>
              <a:rPr lang="en-US" sz="2800" dirty="0">
                <a:solidFill>
                  <a:srgbClr val="1A0000"/>
                </a:solidFill>
                <a:latin typeface="+mn-lt"/>
              </a:rPr>
              <a:t>Every deliberative assembly must have:</a:t>
            </a:r>
          </a:p>
          <a:p>
            <a:pPr>
              <a:spcBef>
                <a:spcPct val="50000"/>
              </a:spcBef>
            </a:pPr>
            <a:endParaRPr lang="en-US" dirty="0">
              <a:solidFill>
                <a:srgbClr val="1A0000"/>
              </a:solidFill>
            </a:endParaRPr>
          </a:p>
        </p:txBody>
      </p:sp>
      <p:sp>
        <p:nvSpPr>
          <p:cNvPr id="6" name="Text Box 22"/>
          <p:cNvSpPr txBox="1">
            <a:spLocks noChangeArrowheads="1"/>
          </p:cNvSpPr>
          <p:nvPr/>
        </p:nvSpPr>
        <p:spPr bwMode="auto">
          <a:xfrm>
            <a:off x="2286000" y="2141651"/>
            <a:ext cx="4495800" cy="523220"/>
          </a:xfrm>
          <a:prstGeom prst="rect">
            <a:avLst/>
          </a:prstGeom>
          <a:noFill/>
          <a:ln w="9525">
            <a:noFill/>
            <a:miter lim="800000"/>
            <a:headEnd/>
            <a:tailEnd/>
          </a:ln>
          <a:effectLst/>
        </p:spPr>
        <p:txBody>
          <a:bodyPr>
            <a:spAutoFit/>
          </a:bodyPr>
          <a:lstStyle/>
          <a:p>
            <a:pPr marL="457200" indent="-457200">
              <a:spcBef>
                <a:spcPct val="20000"/>
              </a:spcBef>
              <a:buFont typeface="Arial" pitchFamily="34" charset="0"/>
              <a:buChar char="•"/>
            </a:pPr>
            <a:r>
              <a:rPr lang="en-US" sz="2800" dirty="0">
                <a:solidFill>
                  <a:srgbClr val="1A0000"/>
                </a:solidFill>
                <a:latin typeface="+mn-lt"/>
              </a:rPr>
              <a:t>  a presiding </a:t>
            </a:r>
            <a:r>
              <a:rPr lang="en-US" sz="2800" dirty="0" smtClean="0">
                <a:solidFill>
                  <a:srgbClr val="1A0000"/>
                </a:solidFill>
                <a:latin typeface="+mn-lt"/>
              </a:rPr>
              <a:t>officer</a:t>
            </a:r>
            <a:endParaRPr lang="en-US" dirty="0"/>
          </a:p>
        </p:txBody>
      </p:sp>
      <p:sp>
        <p:nvSpPr>
          <p:cNvPr id="8" name="Text Box 22"/>
          <p:cNvSpPr txBox="1">
            <a:spLocks noChangeArrowheads="1"/>
          </p:cNvSpPr>
          <p:nvPr/>
        </p:nvSpPr>
        <p:spPr bwMode="auto">
          <a:xfrm>
            <a:off x="2329676" y="3276600"/>
            <a:ext cx="4495800" cy="523220"/>
          </a:xfrm>
          <a:prstGeom prst="rect">
            <a:avLst/>
          </a:prstGeom>
          <a:noFill/>
          <a:ln w="9525">
            <a:noFill/>
            <a:miter lim="800000"/>
            <a:headEnd/>
            <a:tailEnd/>
          </a:ln>
          <a:effectLst/>
        </p:spPr>
        <p:txBody>
          <a:bodyPr>
            <a:spAutoFit/>
          </a:bodyPr>
          <a:lstStyle/>
          <a:p>
            <a:pPr marL="457200" indent="-457200">
              <a:spcBef>
                <a:spcPct val="20000"/>
              </a:spcBef>
              <a:buFont typeface="Arial" pitchFamily="34" charset="0"/>
              <a:buChar char="•"/>
            </a:pPr>
            <a:r>
              <a:rPr lang="en-US" sz="2800" dirty="0">
                <a:solidFill>
                  <a:srgbClr val="1A0000"/>
                </a:solidFill>
                <a:latin typeface="+mn-lt"/>
              </a:rPr>
              <a:t>  a </a:t>
            </a:r>
            <a:r>
              <a:rPr lang="en-US" sz="2800" dirty="0" smtClean="0">
                <a:solidFill>
                  <a:srgbClr val="1A0000"/>
                </a:solidFill>
                <a:latin typeface="+mn-lt"/>
              </a:rPr>
              <a:t>secretary</a:t>
            </a:r>
            <a:endParaRPr lang="en-US" dirty="0"/>
          </a:p>
        </p:txBody>
      </p:sp>
      <p:sp>
        <p:nvSpPr>
          <p:cNvPr id="9" name="Text Box 22"/>
          <p:cNvSpPr txBox="1">
            <a:spLocks noChangeArrowheads="1"/>
          </p:cNvSpPr>
          <p:nvPr/>
        </p:nvSpPr>
        <p:spPr bwMode="auto">
          <a:xfrm>
            <a:off x="2667000" y="2753380"/>
            <a:ext cx="3276600" cy="523220"/>
          </a:xfrm>
          <a:prstGeom prst="rect">
            <a:avLst/>
          </a:prstGeom>
          <a:noFill/>
          <a:ln w="9525">
            <a:noFill/>
            <a:miter lim="800000"/>
            <a:headEnd/>
            <a:tailEnd/>
          </a:ln>
          <a:effectLst/>
        </p:spPr>
        <p:txBody>
          <a:bodyPr wrap="square">
            <a:spAutoFit/>
          </a:bodyPr>
          <a:lstStyle/>
          <a:p>
            <a:pPr algn="ctr">
              <a:spcBef>
                <a:spcPct val="20000"/>
              </a:spcBef>
            </a:pPr>
            <a:r>
              <a:rPr lang="en-US" sz="2800" dirty="0" smtClean="0">
                <a:latin typeface="+mn-lt"/>
              </a:rPr>
              <a:t>&amp;</a:t>
            </a:r>
            <a:endParaRPr lang="en-US" sz="2800" dirty="0">
              <a:latin typeface="+mn-lt"/>
            </a:endParaRPr>
          </a:p>
        </p:txBody>
      </p:sp>
      <p:pic>
        <p:nvPicPr>
          <p:cNvPr id="16386" name="Picture 2" descr="C:\Users\Jackie\AppData\Local\Microsoft\Windows\Temporary Internet Files\Content.IE5\EFZ8O6KZ\MC9000651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343400"/>
            <a:ext cx="1784909" cy="177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7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idx="4294967295"/>
          </p:nvPr>
        </p:nvSpPr>
        <p:spPr>
          <a:xfrm>
            <a:off x="1219200" y="1295400"/>
            <a:ext cx="5943600" cy="685800"/>
          </a:xfrm>
        </p:spPr>
        <p:txBody>
          <a:bodyPr>
            <a:noAutofit/>
          </a:bodyPr>
          <a:lstStyle/>
          <a:p>
            <a:pPr algn="l" eaLnBrk="1" hangingPunct="1"/>
            <a:r>
              <a:rPr lang="en-US" dirty="0" smtClean="0">
                <a:latin typeface="+mn-lt"/>
              </a:rPr>
              <a:t>Knowledge is strength</a:t>
            </a:r>
            <a:r>
              <a:rPr lang="en-US" sz="2400" dirty="0" smtClean="0">
                <a:latin typeface="+mn-lt"/>
              </a:rPr>
              <a:t>	</a:t>
            </a:r>
          </a:p>
        </p:txBody>
      </p:sp>
      <p:sp>
        <p:nvSpPr>
          <p:cNvPr id="5" name="TextBox 4"/>
          <p:cNvSpPr txBox="1"/>
          <p:nvPr/>
        </p:nvSpPr>
        <p:spPr>
          <a:xfrm>
            <a:off x="1981200" y="228600"/>
            <a:ext cx="4572000" cy="707886"/>
          </a:xfrm>
          <a:prstGeom prst="rect">
            <a:avLst/>
          </a:prstGeom>
          <a:noFill/>
        </p:spPr>
        <p:txBody>
          <a:bodyPr wrap="square" rtlCol="0">
            <a:spAutoFit/>
          </a:bodyPr>
          <a:lstStyle/>
          <a:p>
            <a:pPr algn="ctr"/>
            <a:r>
              <a:rPr lang="en-US" sz="4000" b="1" dirty="0" smtClean="0">
                <a:latin typeface="+mj-lt"/>
              </a:rPr>
              <a:t>Presiding Tips</a:t>
            </a:r>
            <a:endParaRPr lang="en-US" sz="4000" b="1" dirty="0">
              <a:latin typeface="+mj-lt"/>
            </a:endParaRPr>
          </a:p>
        </p:txBody>
      </p:sp>
      <p:pic>
        <p:nvPicPr>
          <p:cNvPr id="21507" name="Picture 3" descr="C:\Users\Jackie\AppData\Local\Microsoft\Windows\Temporary Internet Files\Content.IE5\65QRPR4A\MC90039126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3157" y="4648200"/>
            <a:ext cx="1288085" cy="1331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3863370"/>
            <a:ext cx="6248400" cy="523220"/>
          </a:xfrm>
          <a:prstGeom prst="rect">
            <a:avLst/>
          </a:prstGeom>
          <a:noFill/>
        </p:spPr>
        <p:txBody>
          <a:bodyPr wrap="square" rtlCol="0">
            <a:spAutoFit/>
          </a:bodyPr>
          <a:lstStyle/>
          <a:p>
            <a:r>
              <a:rPr lang="en-US" sz="2800" dirty="0">
                <a:latin typeface="+mn-lt"/>
              </a:rPr>
              <a:t>Keep </a:t>
            </a:r>
            <a:r>
              <a:rPr lang="en-US" sz="2800" u="sng" dirty="0" smtClean="0">
                <a:latin typeface="+mn-lt"/>
              </a:rPr>
              <a:t>members</a:t>
            </a:r>
            <a:r>
              <a:rPr lang="en-US" sz="2800" dirty="0" smtClean="0">
                <a:latin typeface="+mn-lt"/>
              </a:rPr>
              <a:t> informed</a:t>
            </a:r>
            <a:endParaRPr lang="en-US" sz="2800" dirty="0"/>
          </a:p>
        </p:txBody>
      </p:sp>
      <p:cxnSp>
        <p:nvCxnSpPr>
          <p:cNvPr id="6" name="Straight Connector 5"/>
          <p:cNvCxnSpPr/>
          <p:nvPr/>
        </p:nvCxnSpPr>
        <p:spPr>
          <a:xfrm>
            <a:off x="1219200" y="936486"/>
            <a:ext cx="0" cy="462611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19200" y="2438400"/>
            <a:ext cx="6096000" cy="954107"/>
          </a:xfrm>
          <a:prstGeom prst="rect">
            <a:avLst/>
          </a:prstGeom>
          <a:noFill/>
        </p:spPr>
        <p:txBody>
          <a:bodyPr wrap="square" rtlCol="0">
            <a:spAutoFit/>
          </a:bodyPr>
          <a:lstStyle/>
          <a:p>
            <a:r>
              <a:rPr lang="en-US" sz="2800" dirty="0">
                <a:latin typeface="+mn-lt"/>
              </a:rPr>
              <a:t>Maintain control over the progress of the </a:t>
            </a:r>
            <a:r>
              <a:rPr lang="en-US" sz="2800" dirty="0" smtClean="0">
                <a:latin typeface="+mn-lt"/>
              </a:rPr>
              <a:t>meeting</a:t>
            </a:r>
            <a:endParaRPr lang="en-US" sz="2800" dirty="0">
              <a:latin typeface="+mn-lt"/>
            </a:endParaRPr>
          </a:p>
        </p:txBody>
      </p:sp>
    </p:spTree>
    <p:extLst>
      <p:ext uri="{BB962C8B-B14F-4D97-AF65-F5344CB8AC3E}">
        <p14:creationId xmlns:p14="http://schemas.microsoft.com/office/powerpoint/2010/main" val="393802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599" y="964690"/>
            <a:ext cx="3646449" cy="2708275"/>
          </a:xfrm>
          <a:prstGeom prst="rect">
            <a:avLst/>
          </a:prstGeom>
        </p:spPr>
        <p:txBody>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454025" indent="-454025">
              <a:lnSpc>
                <a:spcPct val="150000"/>
              </a:lnSpc>
              <a:buFontTx/>
              <a:buNone/>
            </a:pPr>
            <a:r>
              <a:rPr lang="en-US" sz="2800" b="1" dirty="0" smtClean="0"/>
              <a:t>ALWAYS:</a:t>
            </a:r>
          </a:p>
          <a:p>
            <a:pPr marL="0" indent="0">
              <a:lnSpc>
                <a:spcPct val="150000"/>
              </a:lnSpc>
              <a:buNone/>
            </a:pPr>
            <a:r>
              <a:rPr lang="en-US" sz="2400" dirty="0" smtClean="0"/>
              <a:t>Maintain order</a:t>
            </a:r>
          </a:p>
          <a:p>
            <a:pPr marL="0" indent="0">
              <a:lnSpc>
                <a:spcPct val="150000"/>
              </a:lnSpc>
              <a:buNone/>
            </a:pPr>
            <a:r>
              <a:rPr lang="en-US" sz="2400" dirty="0" smtClean="0"/>
              <a:t>Provide strong leadership</a:t>
            </a:r>
          </a:p>
          <a:p>
            <a:pPr marL="0" indent="0">
              <a:lnSpc>
                <a:spcPct val="150000"/>
              </a:lnSpc>
              <a:buNone/>
            </a:pPr>
            <a:r>
              <a:rPr lang="en-US" sz="2400" dirty="0" smtClean="0"/>
              <a:t>Remain impartial</a:t>
            </a:r>
          </a:p>
          <a:p>
            <a:pPr marL="0" indent="0">
              <a:lnSpc>
                <a:spcPct val="150000"/>
              </a:lnSpc>
              <a:buNone/>
            </a:pPr>
            <a:r>
              <a:rPr lang="en-US" sz="2400" dirty="0" smtClean="0"/>
              <a:t>Be tactful</a:t>
            </a:r>
          </a:p>
          <a:p>
            <a:pPr marL="0" indent="0">
              <a:lnSpc>
                <a:spcPct val="150000"/>
              </a:lnSpc>
              <a:buNone/>
            </a:pPr>
            <a:r>
              <a:rPr lang="en-US" sz="2400" dirty="0" smtClean="0"/>
              <a:t>Be fair</a:t>
            </a:r>
          </a:p>
          <a:p>
            <a:pPr marL="0" indent="0">
              <a:lnSpc>
                <a:spcPct val="150000"/>
              </a:lnSpc>
              <a:buNone/>
            </a:pPr>
            <a:r>
              <a:rPr lang="en-US" sz="2400" dirty="0" smtClean="0"/>
              <a:t>Exercise good judgment</a:t>
            </a:r>
          </a:p>
        </p:txBody>
      </p:sp>
      <p:sp>
        <p:nvSpPr>
          <p:cNvPr id="5" name="Text Placeholder 4"/>
          <p:cNvSpPr>
            <a:spLocks noGrp="1" noChangeArrowheads="1"/>
          </p:cNvSpPr>
          <p:nvPr>
            <p:ph type="body" sz="half" idx="4294967295"/>
          </p:nvPr>
        </p:nvSpPr>
        <p:spPr>
          <a:xfrm>
            <a:off x="3520440" y="1213624"/>
            <a:ext cx="5334000" cy="3886201"/>
          </a:xfrm>
          <a:prstGeom prst="rect">
            <a:avLst/>
          </a:prstGeom>
        </p:spPr>
        <p:txBody>
          <a:bodyPr>
            <a:noAutofit/>
          </a:bodyPr>
          <a:lstStyle/>
          <a:p>
            <a:pPr marL="454025" indent="-454025" eaLnBrk="1" hangingPunct="1">
              <a:lnSpc>
                <a:spcPct val="150000"/>
              </a:lnSpc>
              <a:spcBef>
                <a:spcPts val="600"/>
              </a:spcBef>
              <a:buFontTx/>
              <a:buNone/>
            </a:pPr>
            <a:r>
              <a:rPr lang="en-US" sz="2800" b="1" dirty="0" smtClean="0"/>
              <a:t>NEVER:</a:t>
            </a:r>
          </a:p>
          <a:p>
            <a:pPr marL="0" indent="0" eaLnBrk="1" hangingPunct="1">
              <a:lnSpc>
                <a:spcPct val="150000"/>
              </a:lnSpc>
              <a:spcBef>
                <a:spcPts val="600"/>
              </a:spcBef>
              <a:buNone/>
            </a:pPr>
            <a:r>
              <a:rPr lang="en-US" sz="2400" dirty="0" smtClean="0"/>
              <a:t>Be unjust, even to troublesome members</a:t>
            </a:r>
          </a:p>
          <a:p>
            <a:pPr marL="0" indent="0" eaLnBrk="1" hangingPunct="1">
              <a:lnSpc>
                <a:spcPct val="150000"/>
              </a:lnSpc>
              <a:spcBef>
                <a:spcPts val="600"/>
              </a:spcBef>
              <a:buNone/>
            </a:pPr>
            <a:r>
              <a:rPr lang="en-US" sz="2400" dirty="0" smtClean="0"/>
              <a:t>Be more technical than necessary</a:t>
            </a:r>
          </a:p>
          <a:p>
            <a:pPr marL="0" indent="0">
              <a:lnSpc>
                <a:spcPct val="150000"/>
              </a:lnSpc>
              <a:spcBef>
                <a:spcPts val="600"/>
              </a:spcBef>
              <a:buNone/>
            </a:pPr>
            <a:r>
              <a:rPr lang="en-US" sz="2400" dirty="0" smtClean="0"/>
              <a:t>Say “I”</a:t>
            </a:r>
          </a:p>
          <a:p>
            <a:pPr marL="0" indent="0">
              <a:lnSpc>
                <a:spcPct val="150000"/>
              </a:lnSpc>
              <a:spcBef>
                <a:spcPts val="600"/>
              </a:spcBef>
              <a:buNone/>
            </a:pPr>
            <a:r>
              <a:rPr lang="en-US" sz="2400" dirty="0" smtClean="0"/>
              <a:t>Take </a:t>
            </a:r>
            <a:r>
              <a:rPr lang="en-US" sz="2400" dirty="0"/>
              <a:t>advantage of a member’s lack of knowledge</a:t>
            </a:r>
          </a:p>
          <a:p>
            <a:pPr marL="0" indent="0" eaLnBrk="1" hangingPunct="1">
              <a:lnSpc>
                <a:spcPct val="150000"/>
              </a:lnSpc>
              <a:spcBef>
                <a:spcPts val="600"/>
              </a:spcBef>
              <a:buNone/>
            </a:pPr>
            <a:endParaRPr lang="en-US" sz="2400" dirty="0" smtClean="0"/>
          </a:p>
        </p:txBody>
      </p:sp>
      <p:sp>
        <p:nvSpPr>
          <p:cNvPr id="7" name="TextBox 6"/>
          <p:cNvSpPr txBox="1"/>
          <p:nvPr/>
        </p:nvSpPr>
        <p:spPr>
          <a:xfrm>
            <a:off x="762000" y="228600"/>
            <a:ext cx="7559040" cy="707886"/>
          </a:xfrm>
          <a:prstGeom prst="rect">
            <a:avLst/>
          </a:prstGeom>
          <a:noFill/>
        </p:spPr>
        <p:txBody>
          <a:bodyPr wrap="square">
            <a:spAutoFit/>
          </a:bodyPr>
          <a:lstStyle/>
          <a:p>
            <a:pPr algn="ctr">
              <a:defRPr/>
            </a:pPr>
            <a:r>
              <a:rPr lang="en-US" sz="4000" b="1" dirty="0" smtClean="0">
                <a:latin typeface="+mj-lt"/>
              </a:rPr>
              <a:t>Presider Tips </a:t>
            </a:r>
            <a:r>
              <a:rPr lang="en-US" sz="4000" b="1" dirty="0">
                <a:latin typeface="+mj-lt"/>
              </a:rPr>
              <a:t>Continued:</a:t>
            </a:r>
          </a:p>
        </p:txBody>
      </p:sp>
      <p:cxnSp>
        <p:nvCxnSpPr>
          <p:cNvPr id="3" name="Straight Connector 2"/>
          <p:cNvCxnSpPr/>
          <p:nvPr/>
        </p:nvCxnSpPr>
        <p:spPr>
          <a:xfrm>
            <a:off x="228600" y="1447800"/>
            <a:ext cx="0" cy="449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20440" y="1181100"/>
            <a:ext cx="60960" cy="5029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4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To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lide(fromTo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lide(fromTo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lide(fromTo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slide(fromTo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slide(fromTo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slide(fromTop)">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slide(fromTop)">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slide(fromTop)">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slide(fromTop)">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slide(fromTop)">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grpId="0"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slide(fromTop)">
                                      <p:cBhvr>
                                        <p:cTn id="6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5" grpId="0"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25400" y="381000"/>
            <a:ext cx="8153400" cy="685800"/>
          </a:xfrm>
        </p:spPr>
        <p:txBody>
          <a:bodyPr>
            <a:noAutofit/>
          </a:bodyPr>
          <a:lstStyle/>
          <a:p>
            <a:pPr algn="ctr" eaLnBrk="1" hangingPunct="1"/>
            <a:r>
              <a:rPr lang="en-US" sz="4000" b="1" dirty="0" smtClean="0">
                <a:latin typeface="+mn-lt"/>
              </a:rPr>
              <a:t>What are Minutes?</a:t>
            </a:r>
          </a:p>
        </p:txBody>
      </p:sp>
      <p:sp>
        <p:nvSpPr>
          <p:cNvPr id="4" name="Rectangle 3"/>
          <p:cNvSpPr txBox="1">
            <a:spLocks noChangeArrowheads="1"/>
          </p:cNvSpPr>
          <p:nvPr/>
        </p:nvSpPr>
        <p:spPr>
          <a:xfrm>
            <a:off x="609600" y="1120698"/>
            <a:ext cx="7772400" cy="5029200"/>
          </a:xfrm>
          <a:prstGeom prst="rect">
            <a:avLst/>
          </a:prstGeom>
          <a:noFill/>
          <a:ln>
            <a:noFill/>
          </a:ln>
        </p:spPr>
        <p:txBody>
          <a:bodyPr vert="horz" lIns="91440" tIns="45720" rIns="91440" bIns="45720" rtlCol="0" anchor="ctr">
            <a:normAutofit/>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a:lnSpc>
                <a:spcPct val="90000"/>
              </a:lnSpc>
              <a:buClr>
                <a:schemeClr val="tx1"/>
              </a:buClr>
              <a:buFont typeface="Webdings" pitchFamily="18" charset="2"/>
              <a:buChar char=""/>
            </a:pPr>
            <a:r>
              <a:rPr lang="en-US" sz="2800" dirty="0" smtClean="0">
                <a:latin typeface="Calibri" pitchFamily="34" charset="0"/>
              </a:rPr>
              <a:t>    Official record of the proceedings of a       deliberative assembly</a:t>
            </a:r>
          </a:p>
          <a:p>
            <a:pPr>
              <a:lnSpc>
                <a:spcPct val="90000"/>
              </a:lnSpc>
              <a:buFont typeface="Wingdings" pitchFamily="2" charset="2"/>
              <a:buNone/>
            </a:pPr>
            <a:endParaRPr lang="en-US" sz="2800" dirty="0" smtClean="0">
              <a:latin typeface="Calibri" pitchFamily="34" charset="0"/>
            </a:endParaRPr>
          </a:p>
          <a:p>
            <a:pPr>
              <a:lnSpc>
                <a:spcPct val="90000"/>
              </a:lnSpc>
              <a:buClr>
                <a:schemeClr val="tx1"/>
              </a:buClr>
              <a:buFont typeface="Webdings" pitchFamily="18" charset="2"/>
              <a:buChar char=""/>
            </a:pPr>
            <a:r>
              <a:rPr lang="en-US" sz="2800" dirty="0" smtClean="0">
                <a:latin typeface="Calibri" pitchFamily="34" charset="0"/>
              </a:rPr>
              <a:t>    Legal public record of a meeting</a:t>
            </a:r>
          </a:p>
          <a:p>
            <a:pPr>
              <a:lnSpc>
                <a:spcPct val="90000"/>
              </a:lnSpc>
              <a:buClr>
                <a:schemeClr val="tx1"/>
              </a:buClr>
              <a:buFont typeface="Webdings" pitchFamily="18" charset="2"/>
              <a:buChar char=""/>
            </a:pPr>
            <a:endParaRPr lang="en-US" sz="2800" dirty="0" smtClean="0">
              <a:latin typeface="Calibri" pitchFamily="34" charset="0"/>
            </a:endParaRPr>
          </a:p>
          <a:p>
            <a:pPr>
              <a:lnSpc>
                <a:spcPct val="90000"/>
              </a:lnSpc>
              <a:buClr>
                <a:schemeClr val="tx1"/>
              </a:buClr>
              <a:buFont typeface="Webdings" pitchFamily="18" charset="2"/>
              <a:buChar char=""/>
            </a:pPr>
            <a:r>
              <a:rPr lang="en-US" sz="2800" dirty="0" smtClean="0">
                <a:latin typeface="Calibri" pitchFamily="34" charset="0"/>
              </a:rPr>
              <a:t>    Should reflect what was done in the meeting, not what was said by the members</a:t>
            </a:r>
          </a:p>
          <a:p>
            <a:pPr>
              <a:lnSpc>
                <a:spcPct val="90000"/>
              </a:lnSpc>
              <a:buClr>
                <a:schemeClr val="tx1"/>
              </a:buClr>
              <a:buFont typeface="Webdings" pitchFamily="18" charset="2"/>
              <a:buChar char=""/>
            </a:pPr>
            <a:endParaRPr lang="en-US" sz="2800" dirty="0" smtClean="0">
              <a:latin typeface="Calibri" pitchFamily="34" charset="0"/>
            </a:endParaRPr>
          </a:p>
          <a:p>
            <a:pPr>
              <a:lnSpc>
                <a:spcPct val="90000"/>
              </a:lnSpc>
              <a:buClr>
                <a:schemeClr val="tx1"/>
              </a:buClr>
              <a:buFont typeface="Webdings" pitchFamily="18" charset="2"/>
              <a:buChar char=""/>
            </a:pPr>
            <a:r>
              <a:rPr lang="en-US" sz="2800" dirty="0" smtClean="0">
                <a:latin typeface="Calibri" pitchFamily="34" charset="0"/>
              </a:rPr>
              <a:t>    Should never reflect the recorder’s opinion, favorable or otherwise, on anything said or done</a:t>
            </a:r>
          </a:p>
        </p:txBody>
      </p:sp>
      <p:pic>
        <p:nvPicPr>
          <p:cNvPr id="28674" name="Picture 2" descr="C:\Users\Jackie\AppData\Local\Microsoft\Windows\Temporary Internet Files\Content.IE5\BCPZOY2Z\MM90028670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90200" y="609600"/>
            <a:ext cx="98107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2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left)">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52400" y="457200"/>
            <a:ext cx="8686800" cy="609600"/>
          </a:xfrm>
        </p:spPr>
        <p:txBody>
          <a:bodyPr>
            <a:noAutofit/>
          </a:bodyPr>
          <a:lstStyle/>
          <a:p>
            <a:pPr algn="ctr" eaLnBrk="1" hangingPunct="1"/>
            <a:r>
              <a:rPr lang="en-US" sz="4000" b="1" dirty="0" smtClean="0">
                <a:latin typeface="+mn-lt"/>
              </a:rPr>
              <a:t>Purpose of Minutes</a:t>
            </a:r>
          </a:p>
        </p:txBody>
      </p:sp>
      <p:sp>
        <p:nvSpPr>
          <p:cNvPr id="4" name="Rectangle 3"/>
          <p:cNvSpPr txBox="1">
            <a:spLocks noChangeArrowheads="1"/>
          </p:cNvSpPr>
          <p:nvPr/>
        </p:nvSpPr>
        <p:spPr>
          <a:xfrm>
            <a:off x="609600" y="1524000"/>
            <a:ext cx="7772400" cy="4038600"/>
          </a:xfrm>
          <a:prstGeom prst="rect">
            <a:avLst/>
          </a:prstGeom>
        </p:spPr>
        <p:txBody>
          <a:bodyPr vert="horz" lIns="91440" tIns="45720" rIns="91440" bIns="45720" rtlCol="0" anchor="ctr">
            <a:normAutofit/>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581025" indent="-581025">
              <a:buClr>
                <a:schemeClr val="tx1"/>
              </a:buClr>
              <a:buFont typeface="Webdings" pitchFamily="18" charset="2"/>
              <a:buChar char=""/>
            </a:pPr>
            <a:r>
              <a:rPr lang="en-US" sz="2800" dirty="0" smtClean="0">
                <a:latin typeface="Calibri" pitchFamily="34" charset="0"/>
              </a:rPr>
              <a:t>Refresh the memory of the members who were present at the meeting</a:t>
            </a:r>
          </a:p>
          <a:p>
            <a:pPr marL="581025" indent="-581025">
              <a:buClr>
                <a:schemeClr val="tx1"/>
              </a:buClr>
              <a:buFont typeface="Webdings" pitchFamily="18" charset="2"/>
              <a:buChar char=""/>
            </a:pPr>
            <a:endParaRPr lang="en-US" sz="2800" dirty="0" smtClean="0">
              <a:latin typeface="Calibri" pitchFamily="34" charset="0"/>
            </a:endParaRPr>
          </a:p>
          <a:p>
            <a:pPr marL="581025" indent="-581025">
              <a:buClr>
                <a:schemeClr val="tx1"/>
              </a:buClr>
              <a:buFont typeface="Webdings" pitchFamily="18" charset="2"/>
              <a:buChar char=""/>
            </a:pPr>
            <a:r>
              <a:rPr lang="en-US" sz="2800" dirty="0" smtClean="0">
                <a:latin typeface="Calibri" pitchFamily="34" charset="0"/>
              </a:rPr>
              <a:t>Inform those who were absent from the meeting</a:t>
            </a:r>
          </a:p>
          <a:p>
            <a:pPr marL="581025" indent="-581025">
              <a:buClr>
                <a:schemeClr val="tx1"/>
              </a:buClr>
              <a:buFont typeface="Webdings" pitchFamily="18" charset="2"/>
              <a:buChar char=""/>
            </a:pPr>
            <a:endParaRPr lang="en-US" sz="2800" dirty="0" smtClean="0">
              <a:latin typeface="Calibri" pitchFamily="34" charset="0"/>
            </a:endParaRPr>
          </a:p>
          <a:p>
            <a:pPr marL="581025" indent="-581025">
              <a:buClr>
                <a:schemeClr val="tx1"/>
              </a:buClr>
              <a:buFont typeface="Webdings" pitchFamily="18" charset="2"/>
              <a:buChar char=""/>
            </a:pPr>
            <a:r>
              <a:rPr lang="en-US" sz="2800" dirty="0" smtClean="0">
                <a:latin typeface="Calibri" pitchFamily="34" charset="0"/>
              </a:rPr>
              <a:t>Make possible a compiled history of the organization’s acts and accomplishments</a:t>
            </a:r>
          </a:p>
        </p:txBody>
      </p:sp>
    </p:spTree>
    <p:extLst>
      <p:ext uri="{BB962C8B-B14F-4D97-AF65-F5344CB8AC3E}">
        <p14:creationId xmlns:p14="http://schemas.microsoft.com/office/powerpoint/2010/main" val="24029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304800" y="2286000"/>
            <a:ext cx="8153400" cy="2895600"/>
          </a:xfrm>
        </p:spPr>
        <p:txBody>
          <a:bodyPr>
            <a:normAutofit/>
          </a:bodyPr>
          <a:lstStyle/>
          <a:p>
            <a:pPr algn="l" eaLnBrk="1" hangingPunct="1">
              <a:lnSpc>
                <a:spcPct val="80000"/>
              </a:lnSpc>
              <a:buClr>
                <a:schemeClr val="tx1"/>
              </a:buClr>
              <a:buSzPct val="80000"/>
              <a:buFont typeface="Webdings" pitchFamily="18" charset="2"/>
              <a:buChar char=""/>
            </a:pPr>
            <a:r>
              <a:rPr lang="en-US" dirty="0" smtClean="0">
                <a:latin typeface="Calibri" pitchFamily="34" charset="0"/>
              </a:rPr>
              <a:t>   The hour of adjournment</a:t>
            </a:r>
          </a:p>
          <a:p>
            <a:pPr algn="l" eaLnBrk="1" hangingPunct="1">
              <a:lnSpc>
                <a:spcPct val="80000"/>
              </a:lnSpc>
              <a:buClr>
                <a:schemeClr val="tx1"/>
              </a:buClr>
              <a:buSzPct val="80000"/>
              <a:buFont typeface="Webdings" pitchFamily="18" charset="2"/>
              <a:buChar char=""/>
            </a:pPr>
            <a:endParaRPr lang="en-US" dirty="0" smtClean="0">
              <a:latin typeface="Calibri" pitchFamily="34" charset="0"/>
            </a:endParaRPr>
          </a:p>
          <a:p>
            <a:pPr algn="l" eaLnBrk="1" hangingPunct="1">
              <a:lnSpc>
                <a:spcPct val="80000"/>
              </a:lnSpc>
              <a:buClr>
                <a:schemeClr val="tx1"/>
              </a:buClr>
              <a:buSzPct val="80000"/>
              <a:buFont typeface="Webdings" pitchFamily="18" charset="2"/>
              <a:buChar char=""/>
            </a:pPr>
            <a:r>
              <a:rPr lang="en-US" dirty="0" smtClean="0">
                <a:latin typeface="Calibri" pitchFamily="34" charset="0"/>
              </a:rPr>
              <a:t>   Signed by the person writing the minutes</a:t>
            </a:r>
          </a:p>
          <a:p>
            <a:pPr algn="l" eaLnBrk="1" hangingPunct="1">
              <a:lnSpc>
                <a:spcPct val="80000"/>
              </a:lnSpc>
              <a:buClr>
                <a:schemeClr val="tx1"/>
              </a:buClr>
              <a:buSzPct val="80000"/>
              <a:buFont typeface="Webdings" pitchFamily="18" charset="2"/>
              <a:buChar char=""/>
            </a:pPr>
            <a:endParaRPr lang="en-US" dirty="0" smtClean="0">
              <a:latin typeface="Calibri" pitchFamily="34" charset="0"/>
            </a:endParaRPr>
          </a:p>
          <a:p>
            <a:pPr algn="l" eaLnBrk="1" hangingPunct="1">
              <a:lnSpc>
                <a:spcPct val="80000"/>
              </a:lnSpc>
              <a:buClr>
                <a:schemeClr val="tx1"/>
              </a:buClr>
              <a:buSzPct val="80000"/>
              <a:buFont typeface="Webdings" pitchFamily="18" charset="2"/>
              <a:buChar char=""/>
            </a:pPr>
            <a:r>
              <a:rPr lang="en-US" b="1" i="1" dirty="0" smtClean="0">
                <a:latin typeface="Calibri" pitchFamily="34" charset="0"/>
              </a:rPr>
              <a:t>   Respectfully submitted</a:t>
            </a:r>
            <a:r>
              <a:rPr lang="en-US" b="1" dirty="0" smtClean="0">
                <a:latin typeface="Calibri" pitchFamily="34" charset="0"/>
              </a:rPr>
              <a:t> </a:t>
            </a:r>
            <a:r>
              <a:rPr lang="en-US" b="1" dirty="0" smtClean="0">
                <a:solidFill>
                  <a:srgbClr val="FF0066"/>
                </a:solidFill>
                <a:latin typeface="Calibri" pitchFamily="34" charset="0"/>
              </a:rPr>
              <a:t>no longer used</a:t>
            </a:r>
          </a:p>
          <a:p>
            <a:pPr algn="l" eaLnBrk="1" hangingPunct="1">
              <a:lnSpc>
                <a:spcPct val="80000"/>
              </a:lnSpc>
              <a:buClr>
                <a:schemeClr val="tx1"/>
              </a:buClr>
              <a:buSzPct val="80000"/>
              <a:buFont typeface="Webdings" pitchFamily="18" charset="2"/>
              <a:buChar char=""/>
            </a:pPr>
            <a:endParaRPr lang="en-US" dirty="0" smtClean="0">
              <a:latin typeface="Calibri" pitchFamily="34" charset="0"/>
            </a:endParaRPr>
          </a:p>
          <a:p>
            <a:pPr algn="l" eaLnBrk="1" hangingPunct="1">
              <a:lnSpc>
                <a:spcPct val="80000"/>
              </a:lnSpc>
              <a:buClr>
                <a:schemeClr val="tx1"/>
              </a:buClr>
              <a:buSzPct val="80000"/>
              <a:buFont typeface="Webdings" pitchFamily="18" charset="2"/>
              <a:buChar char=""/>
            </a:pPr>
            <a:r>
              <a:rPr lang="en-US" dirty="0" smtClean="0">
                <a:latin typeface="Calibri" pitchFamily="34" charset="0"/>
              </a:rPr>
              <a:t>   After final approval, the word “Approved” with the secretary’s initials and date should be written below</a:t>
            </a:r>
            <a:endParaRPr lang="en-US" i="1" dirty="0" smtClean="0">
              <a:latin typeface="Calibri" pitchFamily="34" charset="0"/>
            </a:endParaRPr>
          </a:p>
        </p:txBody>
      </p:sp>
      <p:pic>
        <p:nvPicPr>
          <p:cNvPr id="4" name="Picture 6" descr="MCj04398240000[1]"/>
          <p:cNvPicPr>
            <a:picLocks noChangeAspect="1" noChangeArrowheads="1"/>
          </p:cNvPicPr>
          <p:nvPr/>
        </p:nvPicPr>
        <p:blipFill>
          <a:blip r:embed="rId3"/>
          <a:srcRect/>
          <a:stretch>
            <a:fillRect/>
          </a:stretch>
        </p:blipFill>
        <p:spPr bwMode="auto">
          <a:xfrm>
            <a:off x="6400800" y="914400"/>
            <a:ext cx="2209800" cy="2209800"/>
          </a:xfrm>
          <a:prstGeom prst="rect">
            <a:avLst/>
          </a:prstGeom>
          <a:noFill/>
          <a:ln w="9525">
            <a:noFill/>
            <a:miter lim="800000"/>
            <a:headEnd/>
            <a:tailEnd/>
          </a:ln>
        </p:spPr>
      </p:pic>
      <p:sp>
        <p:nvSpPr>
          <p:cNvPr id="5" name="Rectangle 2"/>
          <p:cNvSpPr txBox="1">
            <a:spLocks noChangeArrowheads="1"/>
          </p:cNvSpPr>
          <p:nvPr/>
        </p:nvSpPr>
        <p:spPr>
          <a:xfrm>
            <a:off x="1524000" y="381000"/>
            <a:ext cx="5562600" cy="838200"/>
          </a:xfrm>
          <a:prstGeom prst="rect">
            <a:avLst/>
          </a:prstGeom>
        </p:spPr>
        <p:txBody>
          <a:bodyPr vert="horz" lIns="91440" tIns="45720" rIns="91440" bIns="45720" rtlCol="0" anchor="ctr">
            <a:normAutofit fontScale="92500"/>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4000" b="1" dirty="0" smtClean="0"/>
              <a:t>Last Paragraph of Minutes</a:t>
            </a:r>
            <a:endParaRPr lang="en-US" b="1" dirty="0" smtClean="0"/>
          </a:p>
        </p:txBody>
      </p:sp>
    </p:spTree>
    <p:extLst>
      <p:ext uri="{BB962C8B-B14F-4D97-AF65-F5344CB8AC3E}">
        <p14:creationId xmlns:p14="http://schemas.microsoft.com/office/powerpoint/2010/main" val="6017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Jackie\AppData\Local\Microsoft\Windows\Temporary Internet Files\Content.IE5\EFZ8O6KZ\MM900283268[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2819400" cy="27845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60425" y="609600"/>
            <a:ext cx="7499350" cy="1143000"/>
          </a:xfrm>
          <a:prstGeom prst="rect">
            <a:avLst/>
          </a:prstGeom>
        </p:spPr>
        <p:txBody>
          <a:bodyPr>
            <a:normAutofit fontScale="97500" lnSpcReduction="10000"/>
          </a:bodyPr>
          <a:lstStyle/>
          <a:p>
            <a:pPr algn="ctr" eaLnBrk="0" hangingPunct="0">
              <a:defRPr/>
            </a:pPr>
            <a:r>
              <a:rPr lang="en-US" sz="4400" b="1" kern="0" dirty="0">
                <a:latin typeface="+mj-lt"/>
                <a:ea typeface="+mj-ea"/>
                <a:cs typeface="+mj-cs"/>
              </a:rPr>
              <a:t> </a:t>
            </a:r>
            <a:r>
              <a:rPr lang="en-US" sz="4400" b="1" kern="0" dirty="0" smtClean="0">
                <a:latin typeface="+mj-lt"/>
                <a:ea typeface="+mj-ea"/>
                <a:cs typeface="+mj-cs"/>
              </a:rPr>
              <a:t>Alpha Iota State </a:t>
            </a:r>
            <a:r>
              <a:rPr lang="en-US" sz="4400" b="1" kern="0" dirty="0">
                <a:latin typeface="+mj-lt"/>
                <a:ea typeface="+mj-ea"/>
                <a:cs typeface="+mj-cs"/>
              </a:rPr>
              <a:t>Website</a:t>
            </a:r>
            <a:br>
              <a:rPr lang="en-US" sz="4400" b="1" kern="0" dirty="0">
                <a:latin typeface="+mj-lt"/>
                <a:ea typeface="+mj-ea"/>
                <a:cs typeface="+mj-cs"/>
              </a:rPr>
            </a:br>
            <a:r>
              <a:rPr lang="en-US" sz="3100" b="1" i="1" kern="0" dirty="0">
                <a:solidFill>
                  <a:srgbClr val="FF0000"/>
                </a:solidFill>
                <a:latin typeface="+mj-lt"/>
                <a:ea typeface="+mj-ea"/>
                <a:cs typeface="+mj-cs"/>
              </a:rPr>
              <a:t>www.deltakappagamma.org/MI</a:t>
            </a:r>
          </a:p>
        </p:txBody>
      </p:sp>
    </p:spTree>
    <p:extLst>
      <p:ext uri="{BB962C8B-B14F-4D97-AF65-F5344CB8AC3E}">
        <p14:creationId xmlns:p14="http://schemas.microsoft.com/office/powerpoint/2010/main" val="2399562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457200"/>
            <a:ext cx="7499350" cy="1143000"/>
          </a:xfrm>
          <a:prstGeom prst="rect">
            <a:avLst/>
          </a:prstGeom>
        </p:spPr>
        <p:txBody>
          <a:bodyPr>
            <a:normAutofit fontScale="97500" lnSpcReduction="10000"/>
          </a:bodyPr>
          <a:lstStyle/>
          <a:p>
            <a:pPr algn="ctr" eaLnBrk="0" hangingPunct="0">
              <a:defRPr/>
            </a:pPr>
            <a:r>
              <a:rPr lang="en-US" sz="4400" b="1" kern="0" dirty="0">
                <a:latin typeface="+mj-lt"/>
                <a:ea typeface="+mj-ea"/>
                <a:cs typeface="+mj-cs"/>
              </a:rPr>
              <a:t> </a:t>
            </a:r>
            <a:r>
              <a:rPr lang="en-US" sz="4400" b="1" kern="0" dirty="0" smtClean="0">
                <a:latin typeface="+mj-lt"/>
                <a:ea typeface="+mj-ea"/>
                <a:cs typeface="+mj-cs"/>
              </a:rPr>
              <a:t>Alpha Iota State </a:t>
            </a:r>
            <a:r>
              <a:rPr lang="en-US" sz="4400" b="1" kern="0" dirty="0">
                <a:latin typeface="+mj-lt"/>
                <a:ea typeface="+mj-ea"/>
                <a:cs typeface="+mj-cs"/>
              </a:rPr>
              <a:t>Website</a:t>
            </a:r>
            <a:br>
              <a:rPr lang="en-US" sz="4400" b="1" kern="0" dirty="0">
                <a:latin typeface="+mj-lt"/>
                <a:ea typeface="+mj-ea"/>
                <a:cs typeface="+mj-cs"/>
              </a:rPr>
            </a:br>
            <a:r>
              <a:rPr lang="en-US" sz="3100" b="1" i="1" kern="0" dirty="0">
                <a:solidFill>
                  <a:srgbClr val="0070C0"/>
                </a:solidFill>
                <a:latin typeface="+mj-lt"/>
                <a:ea typeface="+mj-ea"/>
                <a:cs typeface="+mj-cs"/>
              </a:rPr>
              <a:t>www.deltakappagamma.org/MI</a:t>
            </a:r>
          </a:p>
        </p:txBody>
      </p:sp>
      <p:sp>
        <p:nvSpPr>
          <p:cNvPr id="3" name="Content Placeholder 2"/>
          <p:cNvSpPr txBox="1">
            <a:spLocks/>
          </p:cNvSpPr>
          <p:nvPr/>
        </p:nvSpPr>
        <p:spPr>
          <a:xfrm>
            <a:off x="152400" y="1981200"/>
            <a:ext cx="8610600" cy="4419600"/>
          </a:xfrm>
          <a:prstGeom prst="rect">
            <a:avLst/>
          </a:prstGeom>
        </p:spPr>
        <p:txBody>
          <a:bodyPr/>
          <a:lstStyle/>
          <a:p>
            <a:pPr marL="342900" indent="-342900" algn="ctr" eaLnBrk="0" hangingPunct="0">
              <a:spcBef>
                <a:spcPct val="20000"/>
              </a:spcBef>
              <a:buFont typeface="Wingdings 2" pitchFamily="18" charset="2"/>
              <a:buNone/>
              <a:defRPr/>
            </a:pPr>
            <a:r>
              <a:rPr lang="en-US" sz="2800" kern="0" dirty="0">
                <a:latin typeface="+mn-lt"/>
                <a:cs typeface="+mn-cs"/>
              </a:rPr>
              <a:t>   Our state website is full of information and is </a:t>
            </a:r>
            <a:r>
              <a:rPr lang="en-US" sz="2800" kern="0" dirty="0" smtClean="0">
                <a:latin typeface="+mn-lt"/>
                <a:cs typeface="+mn-cs"/>
              </a:rPr>
              <a:t>updated </a:t>
            </a:r>
            <a:r>
              <a:rPr lang="en-US" sz="2800" kern="0" dirty="0">
                <a:latin typeface="+mn-lt"/>
                <a:cs typeface="+mn-cs"/>
              </a:rPr>
              <a:t>regularly by </a:t>
            </a:r>
            <a:r>
              <a:rPr lang="en-US" sz="2800" kern="0" dirty="0" smtClean="0">
                <a:latin typeface="+mn-lt"/>
                <a:cs typeface="+mn-cs"/>
              </a:rPr>
              <a:t>Webmaster Tamara </a:t>
            </a:r>
            <a:r>
              <a:rPr lang="en-US" sz="2800" kern="0" dirty="0">
                <a:latin typeface="+mn-lt"/>
                <a:cs typeface="+mn-cs"/>
              </a:rPr>
              <a:t>Webster. </a:t>
            </a:r>
          </a:p>
        </p:txBody>
      </p:sp>
      <p:pic>
        <p:nvPicPr>
          <p:cNvPr id="27650" name="Picture 2" descr="C:\Users\Jackie\AppData\Local\Microsoft\Windows\Temporary Internet Files\Content.IE5\KV2KA8XI\MM90018923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3202" y="3627863"/>
            <a:ext cx="3034146"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5603" y="533400"/>
            <a:ext cx="7499350" cy="5410200"/>
          </a:xfrm>
          <a:prstGeom prst="rect">
            <a:avLst/>
          </a:prstGeom>
        </p:spPr>
        <p:txBody>
          <a:bodyPr/>
          <a:lstStyle/>
          <a:p>
            <a:pPr algn="ctr" eaLnBrk="0" hangingPunct="0">
              <a:defRPr/>
            </a:pPr>
            <a:r>
              <a:rPr lang="en-US" sz="4000" b="1" kern="0" dirty="0" smtClean="0">
                <a:latin typeface="+mj-lt"/>
                <a:ea typeface="+mj-ea"/>
                <a:cs typeface="+mj-cs"/>
              </a:rPr>
              <a:t>Alpha Iota State Website has:</a:t>
            </a:r>
          </a:p>
          <a:p>
            <a:pPr eaLnBrk="0" hangingPunct="0">
              <a:defRPr/>
            </a:pPr>
            <a:endParaRPr lang="en-US" sz="2800" kern="0" dirty="0" smtClean="0">
              <a:latin typeface="+mn-lt"/>
              <a:ea typeface="+mj-ea"/>
              <a:cs typeface="+mj-cs"/>
            </a:endParaRPr>
          </a:p>
          <a:p>
            <a:pPr eaLnBrk="0" hangingPunct="0">
              <a:defRPr/>
            </a:pPr>
            <a:r>
              <a:rPr lang="en-US" sz="2800" kern="0" dirty="0" smtClean="0">
                <a:latin typeface="+mn-lt"/>
                <a:ea typeface="+mj-ea"/>
                <a:cs typeface="+mj-cs"/>
              </a:rPr>
              <a:t>Online Event Registration</a:t>
            </a:r>
          </a:p>
          <a:p>
            <a:pPr marL="914400" lvl="1" indent="-457200" eaLnBrk="0" hangingPunct="0">
              <a:spcBef>
                <a:spcPct val="20000"/>
              </a:spcBef>
              <a:buFont typeface="Arial" pitchFamily="34" charset="0"/>
              <a:buChar char="•"/>
              <a:defRPr/>
            </a:pPr>
            <a:r>
              <a:rPr lang="en-US" sz="2800" kern="0" dirty="0" smtClean="0">
                <a:latin typeface="+mn-lt"/>
              </a:rPr>
              <a:t>Fall </a:t>
            </a:r>
            <a:r>
              <a:rPr lang="en-US" sz="2800" kern="0" dirty="0">
                <a:latin typeface="+mn-lt"/>
              </a:rPr>
              <a:t>Conference </a:t>
            </a:r>
          </a:p>
          <a:p>
            <a:pPr marL="914400" lvl="1" indent="-457200" eaLnBrk="0" hangingPunct="0">
              <a:spcBef>
                <a:spcPct val="20000"/>
              </a:spcBef>
              <a:buFont typeface="Arial" pitchFamily="34" charset="0"/>
              <a:buChar char="•"/>
              <a:defRPr/>
            </a:pPr>
            <a:r>
              <a:rPr lang="en-US" sz="2800" kern="0" dirty="0">
                <a:latin typeface="+mn-lt"/>
              </a:rPr>
              <a:t>International Convention &amp; NE Conference</a:t>
            </a:r>
          </a:p>
          <a:p>
            <a:pPr marL="914400" lvl="1" indent="-457200" eaLnBrk="0" hangingPunct="0">
              <a:spcBef>
                <a:spcPct val="20000"/>
              </a:spcBef>
              <a:buFont typeface="Arial" pitchFamily="34" charset="0"/>
              <a:buChar char="•"/>
              <a:defRPr/>
            </a:pPr>
            <a:r>
              <a:rPr lang="en-US" sz="2800" kern="0" dirty="0">
                <a:latin typeface="+mn-lt"/>
              </a:rPr>
              <a:t>State </a:t>
            </a:r>
            <a:r>
              <a:rPr lang="en-US" sz="2800" kern="0" dirty="0" smtClean="0">
                <a:latin typeface="+mn-lt"/>
              </a:rPr>
              <a:t>Convention</a:t>
            </a:r>
          </a:p>
          <a:p>
            <a:pPr eaLnBrk="0" hangingPunct="0">
              <a:defRPr/>
            </a:pPr>
            <a:r>
              <a:rPr lang="en-US" sz="2800" kern="0" dirty="0">
                <a:latin typeface="+mn-lt"/>
              </a:rPr>
              <a:t>Forms &amp; Applications</a:t>
            </a:r>
          </a:p>
          <a:p>
            <a:pPr eaLnBrk="0" hangingPunct="0">
              <a:defRPr/>
            </a:pPr>
            <a:r>
              <a:rPr lang="en-US" sz="2800" kern="0" dirty="0">
                <a:latin typeface="+mn-lt"/>
              </a:rPr>
              <a:t>Alpha Iota History</a:t>
            </a:r>
          </a:p>
          <a:p>
            <a:pPr eaLnBrk="0" hangingPunct="0">
              <a:defRPr/>
            </a:pPr>
            <a:r>
              <a:rPr lang="en-US" sz="2800" kern="0" dirty="0">
                <a:latin typeface="+mn-lt"/>
              </a:rPr>
              <a:t>PAC &amp; Chapter Presidents’ Rosters</a:t>
            </a:r>
          </a:p>
          <a:p>
            <a:pPr eaLnBrk="0" hangingPunct="0">
              <a:defRPr/>
            </a:pPr>
            <a:r>
              <a:rPr lang="en-US" sz="2800" kern="0" dirty="0" smtClean="0">
                <a:latin typeface="+mn-lt"/>
              </a:rPr>
              <a:t>Buzz </a:t>
            </a:r>
            <a:r>
              <a:rPr lang="en-US" sz="2800" kern="0" dirty="0">
                <a:latin typeface="+mn-lt"/>
              </a:rPr>
              <a:t>Tips and more</a:t>
            </a:r>
          </a:p>
          <a:p>
            <a:pPr marL="457200" indent="-457200" eaLnBrk="0" hangingPunct="0">
              <a:spcBef>
                <a:spcPct val="20000"/>
              </a:spcBef>
              <a:buFont typeface="Arial" pitchFamily="34" charset="0"/>
              <a:buChar char="•"/>
              <a:defRPr/>
            </a:pPr>
            <a:endParaRPr lang="en-US" sz="2800" kern="0" dirty="0"/>
          </a:p>
          <a:p>
            <a:pPr eaLnBrk="0" hangingPunct="0">
              <a:defRPr/>
            </a:pPr>
            <a:endParaRPr lang="en-US" sz="2800" kern="0" dirty="0">
              <a:latin typeface="+mj-lt"/>
              <a:ea typeface="+mj-ea"/>
              <a:cs typeface="+mj-cs"/>
            </a:endParaRPr>
          </a:p>
        </p:txBody>
      </p:sp>
      <p:sp>
        <p:nvSpPr>
          <p:cNvPr id="4" name="Title 1"/>
          <p:cNvSpPr txBox="1">
            <a:spLocks/>
          </p:cNvSpPr>
          <p:nvPr/>
        </p:nvSpPr>
        <p:spPr>
          <a:xfrm>
            <a:off x="804530" y="3429000"/>
            <a:ext cx="7499350" cy="2209800"/>
          </a:xfrm>
          <a:prstGeom prst="rect">
            <a:avLst/>
          </a:prstGeom>
        </p:spPr>
        <p:txBody>
          <a:bodyPr/>
          <a:lstStyle/>
          <a:p>
            <a:pPr eaLnBrk="0" hangingPunct="0">
              <a:defRPr/>
            </a:pPr>
            <a:endParaRPr lang="en-US" sz="2800" kern="0" dirty="0">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97186696"/>
              </p:ext>
            </p:extLst>
          </p:nvPr>
        </p:nvGraphicFramePr>
        <p:xfrm>
          <a:off x="2462973" y="990600"/>
          <a:ext cx="4233938" cy="5479214"/>
        </p:xfrm>
        <a:graphic>
          <a:graphicData uri="http://schemas.openxmlformats.org/presentationml/2006/ole">
            <mc:AlternateContent xmlns:mc="http://schemas.openxmlformats.org/markup-compatibility/2006">
              <mc:Choice xmlns:v="urn:schemas-microsoft-com:vml" Requires="v">
                <p:oleObj spid="_x0000_s3567" name="Acrobat Document" r:id="rId4" imgW="5829300" imgH="7543800" progId="AcroExch.Document.7">
                  <p:embed/>
                </p:oleObj>
              </mc:Choice>
              <mc:Fallback>
                <p:oleObj name="Acrobat Document" r:id="rId4" imgW="5829300" imgH="7543800" progId="AcroExch.Document.7">
                  <p:embed/>
                  <p:pic>
                    <p:nvPicPr>
                      <p:cNvPr id="0" name=""/>
                      <p:cNvPicPr/>
                      <p:nvPr/>
                    </p:nvPicPr>
                    <p:blipFill>
                      <a:blip r:embed="rId5"/>
                      <a:stretch>
                        <a:fillRect/>
                      </a:stretch>
                    </p:blipFill>
                    <p:spPr>
                      <a:xfrm>
                        <a:off x="2462973" y="990600"/>
                        <a:ext cx="4233938" cy="5479214"/>
                      </a:xfrm>
                      <a:prstGeom prst="rect">
                        <a:avLst/>
                      </a:prstGeom>
                    </p:spPr>
                  </p:pic>
                </p:oleObj>
              </mc:Fallback>
            </mc:AlternateContent>
          </a:graphicData>
        </a:graphic>
      </p:graphicFrame>
      <p:sp>
        <p:nvSpPr>
          <p:cNvPr id="4" name="TextBox 8"/>
          <p:cNvSpPr txBox="1">
            <a:spLocks noChangeArrowheads="1"/>
          </p:cNvSpPr>
          <p:nvPr/>
        </p:nvSpPr>
        <p:spPr bwMode="auto">
          <a:xfrm>
            <a:off x="2353948" y="228600"/>
            <a:ext cx="4451988" cy="707886"/>
          </a:xfrm>
          <a:prstGeom prst="rect">
            <a:avLst/>
          </a:prstGeom>
          <a:noFill/>
          <a:ln w="9525">
            <a:noFill/>
            <a:miter lim="800000"/>
            <a:headEnd/>
            <a:tailEnd/>
          </a:ln>
        </p:spPr>
        <p:txBody>
          <a:bodyPr wrap="none">
            <a:spAutoFit/>
          </a:bodyPr>
          <a:lstStyle/>
          <a:p>
            <a:pPr algn="ctr"/>
            <a:r>
              <a:rPr lang="en-US" sz="4000" b="1" dirty="0" smtClean="0">
                <a:latin typeface="+mn-lt"/>
              </a:rPr>
              <a:t>President’s Mailings</a:t>
            </a:r>
            <a:endParaRPr lang="en-US" sz="2800" b="1"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quarter" idx="4294967295"/>
          </p:nvPr>
        </p:nvSpPr>
        <p:spPr>
          <a:xfrm>
            <a:off x="1600200" y="1676400"/>
            <a:ext cx="5638800" cy="1460500"/>
          </a:xfrm>
        </p:spPr>
        <p:txBody>
          <a:bodyPr>
            <a:noAutofit/>
          </a:bodyPr>
          <a:lstStyle/>
          <a:p>
            <a:pPr algn="ctr" eaLnBrk="1" hangingPunct="1">
              <a:buFontTx/>
              <a:buNone/>
            </a:pPr>
            <a:r>
              <a:rPr lang="en-US" sz="4000" b="1" dirty="0" smtClean="0">
                <a:solidFill>
                  <a:schemeClr val="tx1"/>
                </a:solidFill>
              </a:rPr>
              <a:t>You’ve Accepted the Job</a:t>
            </a:r>
            <a:r>
              <a:rPr lang="en-US" sz="4000" dirty="0" smtClean="0">
                <a:solidFill>
                  <a:schemeClr val="tx1"/>
                </a:solidFill>
              </a:rPr>
              <a:t> </a:t>
            </a:r>
          </a:p>
          <a:p>
            <a:pPr algn="ctr" eaLnBrk="1" hangingPunct="1">
              <a:buFontTx/>
              <a:buNone/>
            </a:pPr>
            <a:endParaRPr lang="en-US" sz="4000" dirty="0">
              <a:solidFill>
                <a:schemeClr val="tx1"/>
              </a:solidFill>
            </a:endParaRPr>
          </a:p>
          <a:p>
            <a:pPr algn="ctr" eaLnBrk="1" hangingPunct="1">
              <a:buFontTx/>
              <a:buNone/>
            </a:pPr>
            <a:r>
              <a:rPr lang="en-US" sz="4000" dirty="0" smtClean="0">
                <a:solidFill>
                  <a:schemeClr val="tx1"/>
                </a:solidFill>
              </a:rPr>
              <a:t>Time for you to…</a:t>
            </a:r>
          </a:p>
          <a:p>
            <a:pPr algn="ctr" eaLnBrk="1" hangingPunct="1">
              <a:buFontTx/>
              <a:buNone/>
            </a:pPr>
            <a:r>
              <a:rPr lang="en-US" sz="4000" dirty="0" smtClean="0">
                <a:solidFill>
                  <a:schemeClr val="tx1"/>
                </a:solidFill>
              </a:rPr>
              <a:t>Plan, Prepare, and Lead</a:t>
            </a:r>
          </a:p>
        </p:txBody>
      </p:sp>
      <p:pic>
        <p:nvPicPr>
          <p:cNvPr id="7171" name="Picture 4" descr="C:\Users\Jackie\AppData\Local\Microsoft\Windows\Temporary Internet Files\Content.IE5\58M1LDEM\MC900440428[1].wmf"/>
          <p:cNvPicPr>
            <a:picLocks noChangeAspect="1" noChangeArrowheads="1"/>
          </p:cNvPicPr>
          <p:nvPr/>
        </p:nvPicPr>
        <p:blipFill>
          <a:blip r:embed="rId3" cstate="print"/>
          <a:srcRect/>
          <a:stretch>
            <a:fillRect/>
          </a:stretch>
        </p:blipFill>
        <p:spPr bwMode="auto">
          <a:xfrm>
            <a:off x="3505200" y="4191000"/>
            <a:ext cx="173672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7720" y="152400"/>
            <a:ext cx="7499350" cy="1223010"/>
          </a:xfrm>
          <a:prstGeom prst="rect">
            <a:avLst/>
          </a:prstGeom>
        </p:spPr>
        <p:txBody>
          <a:bodyPr/>
          <a:lstStyle/>
          <a:p>
            <a:pPr algn="ctr" eaLnBrk="0" hangingPunct="0">
              <a:defRPr/>
            </a:pPr>
            <a:r>
              <a:rPr lang="en-US" sz="4000" b="1" i="1" kern="0" dirty="0" smtClean="0">
                <a:latin typeface="+mj-lt"/>
                <a:ea typeface="+mj-ea"/>
                <a:cs typeface="+mj-cs"/>
              </a:rPr>
              <a:t>The Wolverine</a:t>
            </a:r>
            <a:endParaRPr lang="en-US" sz="2800" b="1" kern="0" dirty="0">
              <a:latin typeface="+mj-lt"/>
              <a:ea typeface="+mj-ea"/>
              <a:cs typeface="+mj-cs"/>
            </a:endParaRPr>
          </a:p>
        </p:txBody>
      </p:sp>
      <p:sp>
        <p:nvSpPr>
          <p:cNvPr id="3" name="Content Placeholder 2"/>
          <p:cNvSpPr txBox="1">
            <a:spLocks/>
          </p:cNvSpPr>
          <p:nvPr/>
        </p:nvSpPr>
        <p:spPr>
          <a:xfrm>
            <a:off x="76199" y="1375410"/>
            <a:ext cx="4114801" cy="910590"/>
          </a:xfrm>
          <a:prstGeom prst="rect">
            <a:avLst/>
          </a:prstGeom>
        </p:spPr>
        <p:txBody>
          <a:bodyPr/>
          <a:lstStyle/>
          <a:p>
            <a:pPr marL="342900" indent="-342900" algn="just" eaLnBrk="0" hangingPunct="0">
              <a:spcBef>
                <a:spcPct val="20000"/>
              </a:spcBef>
              <a:buFont typeface="Wingdings 2" pitchFamily="18" charset="2"/>
              <a:buNone/>
              <a:defRPr/>
            </a:pPr>
            <a:r>
              <a:rPr lang="en-US" sz="2400" i="1" kern="0" dirty="0" smtClean="0">
                <a:latin typeface="+mn-lt"/>
                <a:cs typeface="+mn-cs"/>
              </a:rPr>
              <a:t>The Wolverines</a:t>
            </a:r>
            <a:r>
              <a:rPr lang="en-US" sz="2400" kern="0" dirty="0" smtClean="0">
                <a:latin typeface="+mn-lt"/>
                <a:cs typeface="+mn-cs"/>
              </a:rPr>
              <a:t> are archived </a:t>
            </a:r>
          </a:p>
          <a:p>
            <a:pPr marL="342900" indent="-342900" algn="just" eaLnBrk="0" hangingPunct="0">
              <a:spcBef>
                <a:spcPct val="20000"/>
              </a:spcBef>
              <a:buFont typeface="Wingdings 2" pitchFamily="18" charset="2"/>
              <a:buNone/>
              <a:defRPr/>
            </a:pPr>
            <a:r>
              <a:rPr lang="en-US" sz="2400" kern="0" dirty="0" smtClean="0">
                <a:latin typeface="+mn-lt"/>
                <a:cs typeface="+mn-cs"/>
              </a:rPr>
              <a:t>on the state website. </a:t>
            </a:r>
          </a:p>
          <a:p>
            <a:pPr algn="just"/>
            <a:endParaRPr lang="en-US" sz="2400" kern="0" dirty="0">
              <a:latin typeface="+mn-lt"/>
              <a:cs typeface="+mn-cs"/>
            </a:endParaRPr>
          </a:p>
          <a:p>
            <a:pPr algn="just"/>
            <a:r>
              <a:rPr lang="en-US" sz="2400" dirty="0" smtClean="0">
                <a:latin typeface="+mn-lt"/>
              </a:rPr>
              <a:t>Send your articles and photos from your chapter meetings and special events to </a:t>
            </a:r>
            <a:r>
              <a:rPr lang="en-US" sz="2400" i="1" dirty="0" smtClean="0">
                <a:latin typeface="+mn-lt"/>
              </a:rPr>
              <a:t>The</a:t>
            </a:r>
            <a:r>
              <a:rPr lang="en-US" sz="2400" dirty="0" smtClean="0">
                <a:latin typeface="+mn-lt"/>
              </a:rPr>
              <a:t> </a:t>
            </a:r>
            <a:r>
              <a:rPr lang="en-US" sz="2400" i="1" dirty="0" smtClean="0">
                <a:latin typeface="+mn-lt"/>
              </a:rPr>
              <a:t>Wolverine </a:t>
            </a:r>
            <a:r>
              <a:rPr lang="en-US" sz="2400" dirty="0" smtClean="0">
                <a:latin typeface="+mn-lt"/>
              </a:rPr>
              <a:t>editor, J-Jay Pechta at:</a:t>
            </a:r>
          </a:p>
          <a:p>
            <a:pPr algn="just"/>
            <a:r>
              <a:rPr lang="en-US" sz="2400" dirty="0" smtClean="0">
                <a:latin typeface="+mn-lt"/>
              </a:rPr>
              <a:t> </a:t>
            </a:r>
          </a:p>
          <a:p>
            <a:r>
              <a:rPr lang="en-US" sz="2400" dirty="0" smtClean="0">
                <a:latin typeface="+mn-lt"/>
              </a:rPr>
              <a:t>       </a:t>
            </a:r>
            <a:r>
              <a:rPr lang="en-US" sz="2400" b="1" dirty="0" smtClean="0">
                <a:latin typeface="+mn-lt"/>
              </a:rPr>
              <a:t>jpechta@dkg.comcast.net</a:t>
            </a:r>
            <a:endParaRPr lang="en-US" sz="2400" b="1" dirty="0">
              <a:latin typeface="+mn-lt"/>
            </a:endParaRPr>
          </a:p>
          <a:p>
            <a:pPr marL="342900" indent="-342900" eaLnBrk="0" hangingPunct="0">
              <a:spcBef>
                <a:spcPct val="20000"/>
              </a:spcBef>
              <a:buFont typeface="Wingdings 2" pitchFamily="18" charset="2"/>
              <a:buNone/>
              <a:defRPr/>
            </a:pPr>
            <a:endParaRPr lang="en-US" sz="3200" kern="0" dirty="0">
              <a:latin typeface="+mn-lt"/>
              <a:cs typeface="+mn-cs"/>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46140353"/>
              </p:ext>
            </p:extLst>
          </p:nvPr>
        </p:nvGraphicFramePr>
        <p:xfrm>
          <a:off x="4343400" y="1317540"/>
          <a:ext cx="4255095" cy="5506593"/>
        </p:xfrm>
        <a:graphic>
          <a:graphicData uri="http://schemas.openxmlformats.org/presentationml/2006/ole">
            <mc:AlternateContent xmlns:mc="http://schemas.openxmlformats.org/markup-compatibility/2006">
              <mc:Choice xmlns:v="urn:schemas-microsoft-com:vml" Requires="v">
                <p:oleObj spid="_x0000_s6621" name="Acrobat Document" r:id="rId4" imgW="5829300" imgH="7543800" progId="AcroExch.Document.7">
                  <p:embed/>
                </p:oleObj>
              </mc:Choice>
              <mc:Fallback>
                <p:oleObj name="Acrobat Document" r:id="rId4" imgW="5829300" imgH="7543800" progId="AcroExch.Document.7">
                  <p:embed/>
                  <p:pic>
                    <p:nvPicPr>
                      <p:cNvPr id="0" name=""/>
                      <p:cNvPicPr/>
                      <p:nvPr/>
                    </p:nvPicPr>
                    <p:blipFill>
                      <a:blip r:embed="rId5"/>
                      <a:stretch>
                        <a:fillRect/>
                      </a:stretch>
                    </p:blipFill>
                    <p:spPr>
                      <a:xfrm>
                        <a:off x="4343400" y="1317540"/>
                        <a:ext cx="4255095" cy="550659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512" y="2411343"/>
            <a:ext cx="5410200" cy="707886"/>
          </a:xfrm>
          <a:prstGeom prst="rect">
            <a:avLst/>
          </a:prstGeom>
          <a:noFill/>
        </p:spPr>
        <p:txBody>
          <a:bodyPr wrap="square" rtlCol="0">
            <a:spAutoFit/>
          </a:bodyPr>
          <a:lstStyle/>
          <a:p>
            <a:pPr algn="ctr"/>
            <a:r>
              <a:rPr lang="en-US" sz="4000" b="1" dirty="0" smtClean="0">
                <a:latin typeface="+mn-lt"/>
              </a:rPr>
              <a:t>State Committees</a:t>
            </a:r>
            <a:endParaRPr lang="en-US" sz="4000" b="1" dirty="0">
              <a:latin typeface="+mn-lt"/>
            </a:endParaRPr>
          </a:p>
        </p:txBody>
      </p:sp>
    </p:spTree>
    <p:extLst>
      <p:ext uri="{BB962C8B-B14F-4D97-AF65-F5344CB8AC3E}">
        <p14:creationId xmlns:p14="http://schemas.microsoft.com/office/powerpoint/2010/main" val="3131086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7696200" cy="1752600"/>
          </a:xfrm>
        </p:spPr>
        <p:txBody>
          <a:bodyPr>
            <a:normAutofit fontScale="90000"/>
          </a:bodyPr>
          <a:lstStyle/>
          <a:p>
            <a:pPr algn="ctr"/>
            <a:r>
              <a:rPr lang="en-US" sz="4400" b="1" dirty="0"/>
              <a:t>Educational Excellence Committee </a:t>
            </a:r>
            <a:r>
              <a:rPr lang="en-US" sz="4000" dirty="0"/>
              <a:t/>
            </a:r>
            <a:br>
              <a:rPr lang="en-US" sz="4000" dirty="0"/>
            </a:br>
            <a:r>
              <a:rPr lang="en-US" sz="4000" dirty="0" smtClean="0"/>
              <a:t>“Program”</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76600"/>
            <a:ext cx="2495550" cy="1828800"/>
          </a:xfrm>
          <a:prstGeom prst="rect">
            <a:avLst/>
          </a:prstGeom>
        </p:spPr>
      </p:pic>
    </p:spTree>
    <p:extLst>
      <p:ext uri="{BB962C8B-B14F-4D97-AF65-F5344CB8AC3E}">
        <p14:creationId xmlns:p14="http://schemas.microsoft.com/office/powerpoint/2010/main" val="1820629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8458200" cy="1066800"/>
          </a:xfrm>
        </p:spPr>
        <p:txBody>
          <a:bodyPr>
            <a:normAutofit fontScale="90000"/>
          </a:bodyPr>
          <a:lstStyle/>
          <a:p>
            <a:pPr algn="ctr"/>
            <a:r>
              <a:rPr lang="en-US" sz="4400" b="1" dirty="0" smtClean="0"/>
              <a:t>Promote the </a:t>
            </a:r>
            <a:r>
              <a:rPr lang="en-US" sz="4400" b="1" i="1" dirty="0" smtClean="0"/>
              <a:t>Schools </a:t>
            </a:r>
            <a:r>
              <a:rPr lang="en-US" sz="4400" b="1" i="1" dirty="0"/>
              <a:t>for Africa </a:t>
            </a:r>
            <a:r>
              <a:rPr lang="en-US" sz="4400" b="1" dirty="0"/>
              <a:t>Project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94" y="2590800"/>
            <a:ext cx="3204555" cy="2094807"/>
          </a:xfrm>
          <a:prstGeom prst="rect">
            <a:avLst/>
          </a:prstGeom>
        </p:spPr>
      </p:pic>
    </p:spTree>
    <p:extLst>
      <p:ext uri="{BB962C8B-B14F-4D97-AF65-F5344CB8AC3E}">
        <p14:creationId xmlns:p14="http://schemas.microsoft.com/office/powerpoint/2010/main" val="369775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838200"/>
            <a:ext cx="6868803" cy="707886"/>
          </a:xfrm>
          <a:prstGeom prst="rect">
            <a:avLst/>
          </a:prstGeom>
        </p:spPr>
        <p:txBody>
          <a:bodyPr wrap="none">
            <a:spAutoFit/>
          </a:bodyPr>
          <a:lstStyle/>
          <a:p>
            <a:r>
              <a:rPr lang="en-US" sz="4000" b="1" dirty="0">
                <a:latin typeface="+mn-lt"/>
              </a:rPr>
              <a:t>Support </a:t>
            </a:r>
            <a:r>
              <a:rPr lang="en-US" sz="4000" b="1" dirty="0" smtClean="0">
                <a:latin typeface="+mn-lt"/>
              </a:rPr>
              <a:t>Early-career </a:t>
            </a:r>
            <a:r>
              <a:rPr lang="en-US" sz="4000" b="1" dirty="0">
                <a:latin typeface="+mn-lt"/>
              </a:rPr>
              <a:t>Educators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189" y="2209789"/>
            <a:ext cx="2486025" cy="2486025"/>
          </a:xfrm>
          <a:prstGeom prst="rect">
            <a:avLst/>
          </a:prstGeom>
        </p:spPr>
      </p:pic>
    </p:spTree>
    <p:extLst>
      <p:ext uri="{BB962C8B-B14F-4D97-AF65-F5344CB8AC3E}">
        <p14:creationId xmlns:p14="http://schemas.microsoft.com/office/powerpoint/2010/main" val="3598533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04" y="1295400"/>
            <a:ext cx="8077200" cy="1219200"/>
          </a:xfrm>
        </p:spPr>
        <p:txBody>
          <a:bodyPr>
            <a:noAutofit/>
          </a:bodyPr>
          <a:lstStyle/>
          <a:p>
            <a:pPr algn="ctr"/>
            <a:r>
              <a:rPr lang="en-US" sz="4000" b="1" dirty="0" smtClean="0">
                <a:latin typeface="+mn-lt"/>
              </a:rPr>
              <a:t>Programs </a:t>
            </a:r>
            <a:r>
              <a:rPr lang="en-US" sz="4000" b="1" dirty="0">
                <a:latin typeface="+mn-lt"/>
              </a:rPr>
              <a:t>and </a:t>
            </a:r>
            <a:r>
              <a:rPr lang="en-US" sz="4000" b="1" dirty="0" smtClean="0">
                <a:latin typeface="+mn-lt"/>
              </a:rPr>
              <a:t>Activities </a:t>
            </a:r>
            <a:r>
              <a:rPr lang="en-US" sz="4000" b="1" dirty="0">
                <a:latin typeface="+mn-lt"/>
              </a:rPr>
              <a:t>that </a:t>
            </a:r>
            <a:r>
              <a:rPr lang="en-US" sz="4000" b="1" dirty="0" smtClean="0">
                <a:latin typeface="+mn-lt"/>
              </a:rPr>
              <a:t/>
            </a:r>
            <a:br>
              <a:rPr lang="en-US" sz="4000" b="1" dirty="0" smtClean="0">
                <a:latin typeface="+mn-lt"/>
              </a:rPr>
            </a:br>
            <a:r>
              <a:rPr lang="en-US" sz="4000" b="1" dirty="0" smtClean="0">
                <a:latin typeface="+mn-lt"/>
              </a:rPr>
              <a:t>Focus </a:t>
            </a:r>
            <a:r>
              <a:rPr lang="en-US" sz="4000" b="1" dirty="0">
                <a:latin typeface="+mn-lt"/>
              </a:rPr>
              <a:t>on </a:t>
            </a:r>
            <a:r>
              <a:rPr lang="en-US" sz="4000" b="1" dirty="0" smtClean="0">
                <a:latin typeface="+mn-lt"/>
              </a:rPr>
              <a:t>Educational </a:t>
            </a:r>
            <a:r>
              <a:rPr lang="en-US" sz="4000" b="1" dirty="0">
                <a:latin typeface="+mn-lt"/>
              </a:rPr>
              <a:t>E</a:t>
            </a:r>
            <a:r>
              <a:rPr lang="en-US" sz="4000" b="1" dirty="0" smtClean="0">
                <a:latin typeface="+mn-lt"/>
              </a:rPr>
              <a:t>xcellence </a:t>
            </a:r>
            <a:r>
              <a:rPr lang="en-US" sz="4000" b="1" dirty="0"/>
              <a:t/>
            </a:r>
            <a:br>
              <a:rPr lang="en-US" sz="4000" b="1" dirty="0"/>
            </a:b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392" y="2819400"/>
            <a:ext cx="2486025" cy="2486025"/>
          </a:xfrm>
          <a:prstGeom prst="rect">
            <a:avLst/>
          </a:prstGeom>
        </p:spPr>
      </p:pic>
    </p:spTree>
    <p:extLst>
      <p:ext uri="{BB962C8B-B14F-4D97-AF65-F5344CB8AC3E}">
        <p14:creationId xmlns:p14="http://schemas.microsoft.com/office/powerpoint/2010/main" val="2377136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153400" cy="1524000"/>
          </a:xfrm>
        </p:spPr>
        <p:txBody>
          <a:bodyPr>
            <a:normAutofit fontScale="90000"/>
          </a:bodyPr>
          <a:lstStyle/>
          <a:p>
            <a:pPr algn="ctr"/>
            <a:r>
              <a:rPr lang="en-US" sz="4400" b="1" dirty="0" smtClean="0"/>
              <a:t>Programs </a:t>
            </a:r>
            <a:r>
              <a:rPr lang="en-US" sz="4400" b="1" dirty="0"/>
              <a:t>and activities that </a:t>
            </a:r>
            <a:r>
              <a:rPr lang="en-US" sz="4400" b="1" dirty="0" smtClean="0"/>
              <a:t/>
            </a:r>
            <a:br>
              <a:rPr lang="en-US" sz="4400" b="1" dirty="0" smtClean="0"/>
            </a:br>
            <a:r>
              <a:rPr lang="en-US" sz="4400" b="1" dirty="0" smtClean="0"/>
              <a:t>promote </a:t>
            </a:r>
            <a:r>
              <a:rPr lang="en-US" sz="4400" b="1" dirty="0"/>
              <a:t>the </a:t>
            </a:r>
            <a:r>
              <a:rPr lang="en-US" sz="4400" b="1" dirty="0">
                <a:latin typeface="+mn-lt"/>
              </a:rPr>
              <a:t>DKG/UN</a:t>
            </a:r>
            <a:r>
              <a:rPr lang="en-US" sz="4400" b="1" dirty="0"/>
              <a:t> relationship</a:t>
            </a:r>
            <a:r>
              <a:rPr lang="en-US" sz="4000" dirty="0"/>
              <a:t> </a:t>
            </a:r>
            <a:r>
              <a:rPr lang="en-US" dirty="0"/>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458" y="2971779"/>
            <a:ext cx="2486025" cy="2486025"/>
          </a:xfrm>
          <a:prstGeom prst="rect">
            <a:avLst/>
          </a:prstGeom>
        </p:spPr>
      </p:pic>
    </p:spTree>
    <p:extLst>
      <p:ext uri="{BB962C8B-B14F-4D97-AF65-F5344CB8AC3E}">
        <p14:creationId xmlns:p14="http://schemas.microsoft.com/office/powerpoint/2010/main" val="2395375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534400" cy="1219200"/>
          </a:xfrm>
        </p:spPr>
        <p:txBody>
          <a:bodyPr>
            <a:noAutofit/>
          </a:bodyPr>
          <a:lstStyle/>
          <a:p>
            <a:pPr algn="ctr"/>
            <a:r>
              <a:rPr lang="en-US" sz="4000" b="1" dirty="0" smtClean="0"/>
              <a:t>Programs </a:t>
            </a:r>
            <a:r>
              <a:rPr lang="en-US" sz="4000" b="1" dirty="0"/>
              <a:t>and activities </a:t>
            </a:r>
            <a:r>
              <a:rPr lang="en-US" sz="4000" b="1" dirty="0" smtClean="0"/>
              <a:t/>
            </a:r>
            <a:br>
              <a:rPr lang="en-US" sz="4000" b="1" dirty="0" smtClean="0"/>
            </a:br>
            <a:r>
              <a:rPr lang="en-US" sz="4000" b="1" dirty="0" smtClean="0"/>
              <a:t>that </a:t>
            </a:r>
            <a:r>
              <a:rPr lang="en-US" sz="4000" b="1" dirty="0"/>
              <a:t>increase </a:t>
            </a:r>
            <a:r>
              <a:rPr lang="en-US" sz="4000" b="1" dirty="0" smtClean="0"/>
              <a:t>members’ </a:t>
            </a:r>
            <a:r>
              <a:rPr lang="en-US" sz="4000" b="1" dirty="0"/>
              <a:t>personal </a:t>
            </a:r>
            <a:r>
              <a:rPr lang="en-US" sz="4000" b="1" dirty="0" smtClean="0"/>
              <a:t/>
            </a:r>
            <a:br>
              <a:rPr lang="en-US" sz="4000" b="1" dirty="0" smtClean="0"/>
            </a:br>
            <a:r>
              <a:rPr lang="en-US" sz="4000" b="1" dirty="0" smtClean="0"/>
              <a:t>and </a:t>
            </a:r>
            <a:r>
              <a:rPr lang="en-US" sz="4000" b="1" dirty="0"/>
              <a:t>professional </a:t>
            </a:r>
            <a:r>
              <a:rPr lang="en-US" sz="4000" b="1" dirty="0" smtClean="0"/>
              <a:t>skills and pride</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75" y="3124175"/>
            <a:ext cx="2486025" cy="2486025"/>
          </a:xfrm>
          <a:prstGeom prst="rect">
            <a:avLst/>
          </a:prstGeom>
        </p:spPr>
      </p:pic>
    </p:spTree>
    <p:extLst>
      <p:ext uri="{BB962C8B-B14F-4D97-AF65-F5344CB8AC3E}">
        <p14:creationId xmlns:p14="http://schemas.microsoft.com/office/powerpoint/2010/main" val="1408427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981200"/>
          </a:xfrm>
        </p:spPr>
        <p:txBody>
          <a:bodyPr>
            <a:normAutofit/>
          </a:bodyPr>
          <a:lstStyle/>
          <a:p>
            <a:pPr algn="ctr"/>
            <a:r>
              <a:rPr lang="en-US" sz="4000" b="1" dirty="0"/>
              <a:t>P</a:t>
            </a:r>
            <a:r>
              <a:rPr lang="en-US" sz="4000" b="1" dirty="0" smtClean="0"/>
              <a:t>rograms </a:t>
            </a:r>
            <a:r>
              <a:rPr lang="en-US" sz="4000" b="1" dirty="0"/>
              <a:t>and activities that </a:t>
            </a:r>
            <a:r>
              <a:rPr lang="en-US" sz="4000" b="1" dirty="0">
                <a:latin typeface="+mn-lt"/>
              </a:rPr>
              <a:t>increase</a:t>
            </a:r>
            <a:r>
              <a:rPr lang="en-US" sz="4000" b="1" dirty="0"/>
              <a:t> </a:t>
            </a:r>
            <a:r>
              <a:rPr lang="en-US" sz="4000" b="1" dirty="0" smtClean="0"/>
              <a:t>members’ global </a:t>
            </a:r>
            <a:r>
              <a:rPr lang="en-US" sz="4000" b="1" dirty="0"/>
              <a:t>awareness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153063"/>
            <a:ext cx="2486025" cy="2486025"/>
          </a:xfrm>
          <a:prstGeom prst="rect">
            <a:avLst/>
          </a:prstGeom>
        </p:spPr>
      </p:pic>
    </p:spTree>
    <p:extLst>
      <p:ext uri="{BB962C8B-B14F-4D97-AF65-F5344CB8AC3E}">
        <p14:creationId xmlns:p14="http://schemas.microsoft.com/office/powerpoint/2010/main" val="2008723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 y="838200"/>
            <a:ext cx="7924800" cy="1905000"/>
          </a:xfrm>
        </p:spPr>
        <p:txBody>
          <a:bodyPr>
            <a:noAutofit/>
          </a:bodyPr>
          <a:lstStyle/>
          <a:p>
            <a:pPr algn="l"/>
            <a:r>
              <a:rPr lang="en-US" sz="4000" b="1" dirty="0" smtClean="0">
                <a:latin typeface="+mn-lt"/>
              </a:rPr>
              <a:t>Programs </a:t>
            </a:r>
            <a:r>
              <a:rPr lang="en-US" sz="4000" b="1" dirty="0">
                <a:latin typeface="+mn-lt"/>
              </a:rPr>
              <a:t>and activities that impact educational law and </a:t>
            </a:r>
            <a:r>
              <a:rPr lang="en-US" sz="4000" b="1" dirty="0" smtClean="0">
                <a:latin typeface="+mn-lt"/>
              </a:rPr>
              <a:t>policy</a:t>
            </a:r>
            <a:endParaRPr lang="en-US" sz="4000" b="1"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276600"/>
            <a:ext cx="2486025" cy="2486025"/>
          </a:xfrm>
          <a:prstGeom prst="rect">
            <a:avLst/>
          </a:prstGeom>
        </p:spPr>
      </p:pic>
    </p:spTree>
    <p:extLst>
      <p:ext uri="{BB962C8B-B14F-4D97-AF65-F5344CB8AC3E}">
        <p14:creationId xmlns:p14="http://schemas.microsoft.com/office/powerpoint/2010/main" val="1481937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0" y="1143000"/>
            <a:ext cx="4076700" cy="836613"/>
          </a:xfrm>
        </p:spPr>
        <p:txBody>
          <a:bodyPr>
            <a:normAutofit/>
          </a:bodyPr>
          <a:lstStyle/>
          <a:p>
            <a:pPr algn="ctr"/>
            <a:r>
              <a:rPr lang="en-US" sz="4000" b="1" dirty="0" smtClean="0"/>
              <a:t>Leadership</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549912"/>
            <a:ext cx="2819400" cy="2915438"/>
          </a:xfrm>
          <a:prstGeom prst="rect">
            <a:avLst/>
          </a:prstGeom>
          <a:solidFill>
            <a:schemeClr val="accent1">
              <a:lumMod val="40000"/>
              <a:lumOff val="60000"/>
            </a:schemeClr>
          </a:solidFill>
        </p:spPr>
      </p:pic>
    </p:spTree>
    <p:extLst>
      <p:ext uri="{BB962C8B-B14F-4D97-AF65-F5344CB8AC3E}">
        <p14:creationId xmlns:p14="http://schemas.microsoft.com/office/powerpoint/2010/main" val="2940046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971743957"/>
              </p:ext>
            </p:extLst>
          </p:nvPr>
        </p:nvGraphicFramePr>
        <p:xfrm>
          <a:off x="76200" y="838200"/>
          <a:ext cx="8743950" cy="5657850"/>
        </p:xfrm>
        <a:graphic>
          <a:graphicData uri="http://schemas.openxmlformats.org/presentationml/2006/ole">
            <mc:AlternateContent xmlns:mc="http://schemas.openxmlformats.org/markup-compatibility/2006">
              <mc:Choice xmlns:v="urn:schemas-microsoft-com:vml" Requires="v">
                <p:oleObj spid="_x0000_s10564" name="Acrobat Document" r:id="rId4" imgW="11658600" imgH="7543800" progId="AcroExch.Document.7">
                  <p:embed/>
                </p:oleObj>
              </mc:Choice>
              <mc:Fallback>
                <p:oleObj name="Acrobat Document" r:id="rId4" imgW="11658600" imgH="75438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8743950" cy="5657850"/>
                      </a:xfrm>
                      <a:prstGeom prst="rect">
                        <a:avLst/>
                      </a:prstGeom>
                      <a:noFill/>
                      <a:ln>
                        <a:noFill/>
                      </a:ln>
                    </p:spPr>
                  </p:pic>
                </p:oleObj>
              </mc:Fallback>
            </mc:AlternateContent>
          </a:graphicData>
        </a:graphic>
      </p:graphicFrame>
      <p:sp>
        <p:nvSpPr>
          <p:cNvPr id="4" name="Title 1"/>
          <p:cNvSpPr>
            <a:spLocks noGrp="1"/>
          </p:cNvSpPr>
          <p:nvPr>
            <p:ph type="title"/>
          </p:nvPr>
        </p:nvSpPr>
        <p:spPr>
          <a:xfrm>
            <a:off x="685800" y="0"/>
            <a:ext cx="7315200" cy="838200"/>
          </a:xfrm>
        </p:spPr>
        <p:txBody>
          <a:bodyPr>
            <a:normAutofit/>
          </a:bodyPr>
          <a:lstStyle/>
          <a:p>
            <a:pPr algn="ctr"/>
            <a:r>
              <a:rPr lang="en-US" sz="4000" b="1" dirty="0" smtClean="0"/>
              <a:t>Membership</a:t>
            </a:r>
            <a:endParaRPr lang="en-US" sz="4000" b="1" dirty="0"/>
          </a:p>
        </p:txBody>
      </p:sp>
    </p:spTree>
    <p:extLst>
      <p:ext uri="{BB962C8B-B14F-4D97-AF65-F5344CB8AC3E}">
        <p14:creationId xmlns:p14="http://schemas.microsoft.com/office/powerpoint/2010/main" val="3946187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609600"/>
            <a:ext cx="3429000" cy="707886"/>
          </a:xfrm>
          <a:prstGeom prst="rect">
            <a:avLst/>
          </a:prstGeom>
          <a:noFill/>
        </p:spPr>
        <p:txBody>
          <a:bodyPr wrap="square" rtlCol="0">
            <a:spAutoFit/>
          </a:bodyPr>
          <a:lstStyle/>
          <a:p>
            <a:r>
              <a:rPr lang="en-US" sz="4000" b="1" dirty="0" smtClean="0">
                <a:latin typeface="+mj-lt"/>
              </a:rPr>
              <a:t>Membership</a:t>
            </a:r>
            <a:endParaRPr lang="en-US" sz="4000" b="1" dirty="0">
              <a:latin typeface="+mj-lt"/>
            </a:endParaRPr>
          </a:p>
        </p:txBody>
      </p:sp>
      <p:sp>
        <p:nvSpPr>
          <p:cNvPr id="4" name="Rectangle 3"/>
          <p:cNvSpPr/>
          <p:nvPr/>
        </p:nvSpPr>
        <p:spPr>
          <a:xfrm>
            <a:off x="533400" y="1317486"/>
            <a:ext cx="8279780" cy="1815882"/>
          </a:xfrm>
          <a:prstGeom prst="rect">
            <a:avLst/>
          </a:prstGeom>
        </p:spPr>
        <p:txBody>
          <a:bodyPr wrap="square">
            <a:spAutoFit/>
          </a:bodyPr>
          <a:lstStyle/>
          <a:p>
            <a:r>
              <a:rPr lang="en-US" sz="2800" b="1" dirty="0">
                <a:latin typeface="+mn-lt"/>
              </a:rPr>
              <a:t>Always consider the possibility of recruiting </a:t>
            </a:r>
            <a:r>
              <a:rPr lang="en-US" sz="2800" b="1" dirty="0" smtClean="0">
                <a:latin typeface="+mn-lt"/>
              </a:rPr>
              <a:t>new </a:t>
            </a:r>
            <a:r>
              <a:rPr lang="en-US" sz="2800" b="1" dirty="0">
                <a:latin typeface="+mn-lt"/>
              </a:rPr>
              <a:t>members</a:t>
            </a:r>
            <a:r>
              <a:rPr lang="en-US" sz="2800" b="1" dirty="0" smtClean="0">
                <a:latin typeface="+mn-lt"/>
              </a:rPr>
              <a:t>.</a:t>
            </a:r>
          </a:p>
          <a:p>
            <a:endParaRPr lang="en-US" sz="2800" b="1" dirty="0">
              <a:latin typeface="+mn-lt"/>
            </a:endParaRPr>
          </a:p>
          <a:p>
            <a:r>
              <a:rPr lang="en-US" sz="2800" dirty="0">
                <a:latin typeface="+mn-lt"/>
              </a:rPr>
              <a:t>Remember an educator is </a:t>
            </a:r>
            <a:r>
              <a:rPr lang="en-US" sz="2800" dirty="0" smtClean="0">
                <a:latin typeface="+mn-lt"/>
              </a:rPr>
              <a:t>an:</a:t>
            </a:r>
          </a:p>
        </p:txBody>
      </p:sp>
      <p:sp>
        <p:nvSpPr>
          <p:cNvPr id="5" name="Rectangle 4"/>
          <p:cNvSpPr/>
          <p:nvPr/>
        </p:nvSpPr>
        <p:spPr>
          <a:xfrm>
            <a:off x="629011" y="3133368"/>
            <a:ext cx="8279780" cy="523220"/>
          </a:xfrm>
          <a:prstGeom prst="rect">
            <a:avLst/>
          </a:prstGeom>
        </p:spPr>
        <p:txBody>
          <a:bodyPr wrap="square">
            <a:spAutoFit/>
          </a:bodyPr>
          <a:lstStyle/>
          <a:p>
            <a:pPr marL="457200" indent="-457200">
              <a:buFont typeface="Arial" pitchFamily="34" charset="0"/>
              <a:buChar char="•"/>
            </a:pPr>
            <a:r>
              <a:rPr lang="en-US" sz="2800" dirty="0" smtClean="0">
                <a:latin typeface="+mn-lt"/>
              </a:rPr>
              <a:t>Instructor</a:t>
            </a:r>
            <a:endParaRPr lang="en-US" sz="2800" dirty="0">
              <a:latin typeface="+mn-lt"/>
            </a:endParaRPr>
          </a:p>
        </p:txBody>
      </p:sp>
      <p:sp>
        <p:nvSpPr>
          <p:cNvPr id="6" name="Rectangle 5"/>
          <p:cNvSpPr/>
          <p:nvPr/>
        </p:nvSpPr>
        <p:spPr>
          <a:xfrm>
            <a:off x="629011" y="3689850"/>
            <a:ext cx="8279780" cy="523220"/>
          </a:xfrm>
          <a:prstGeom prst="rect">
            <a:avLst/>
          </a:prstGeom>
        </p:spPr>
        <p:txBody>
          <a:bodyPr wrap="square">
            <a:spAutoFit/>
          </a:bodyPr>
          <a:lstStyle/>
          <a:p>
            <a:pPr marL="457200" indent="-457200">
              <a:buFont typeface="Arial" pitchFamily="34" charset="0"/>
              <a:buChar char="•"/>
            </a:pPr>
            <a:r>
              <a:rPr lang="en-US" sz="2800" dirty="0" smtClean="0">
                <a:latin typeface="+mn-lt"/>
              </a:rPr>
              <a:t>Teacher</a:t>
            </a:r>
          </a:p>
        </p:txBody>
      </p:sp>
      <p:sp>
        <p:nvSpPr>
          <p:cNvPr id="7" name="Rectangle 6"/>
          <p:cNvSpPr/>
          <p:nvPr/>
        </p:nvSpPr>
        <p:spPr>
          <a:xfrm>
            <a:off x="601133" y="4224823"/>
            <a:ext cx="8279780" cy="523220"/>
          </a:xfrm>
          <a:prstGeom prst="rect">
            <a:avLst/>
          </a:prstGeom>
        </p:spPr>
        <p:txBody>
          <a:bodyPr wrap="square">
            <a:spAutoFit/>
          </a:bodyPr>
          <a:lstStyle/>
          <a:p>
            <a:pPr marL="457200" indent="-457200">
              <a:buFont typeface="Arial" pitchFamily="34" charset="0"/>
              <a:buChar char="•"/>
            </a:pPr>
            <a:r>
              <a:rPr lang="en-US" sz="2800" dirty="0" smtClean="0">
                <a:latin typeface="+mn-lt"/>
              </a:rPr>
              <a:t>Trainer</a:t>
            </a:r>
          </a:p>
        </p:txBody>
      </p:sp>
      <p:sp>
        <p:nvSpPr>
          <p:cNvPr id="8" name="Rectangle 7"/>
          <p:cNvSpPr/>
          <p:nvPr/>
        </p:nvSpPr>
        <p:spPr>
          <a:xfrm>
            <a:off x="601133" y="4722643"/>
            <a:ext cx="8279780" cy="954107"/>
          </a:xfrm>
          <a:prstGeom prst="rect">
            <a:avLst/>
          </a:prstGeom>
        </p:spPr>
        <p:txBody>
          <a:bodyPr wrap="square">
            <a:spAutoFit/>
          </a:bodyPr>
          <a:lstStyle/>
          <a:p>
            <a:pPr marL="457200" indent="-457200">
              <a:buFont typeface="Arial" pitchFamily="34" charset="0"/>
              <a:buChar char="•"/>
            </a:pPr>
            <a:r>
              <a:rPr lang="en-US" sz="2800" dirty="0" smtClean="0">
                <a:latin typeface="+mn-lt"/>
              </a:rPr>
              <a:t>Creator </a:t>
            </a:r>
            <a:r>
              <a:rPr lang="en-US" sz="2800" dirty="0">
                <a:latin typeface="+mn-lt"/>
              </a:rPr>
              <a:t>of materials for any number, any age, any audience, and in any </a:t>
            </a:r>
            <a:r>
              <a:rPr lang="en-US" sz="2800" dirty="0" smtClean="0">
                <a:latin typeface="+mn-lt"/>
              </a:rPr>
              <a:t>location</a:t>
            </a:r>
            <a:endParaRPr lang="en-US" sz="2800" dirty="0">
              <a:latin typeface="+mn-lt"/>
            </a:endParaRPr>
          </a:p>
        </p:txBody>
      </p:sp>
      <p:cxnSp>
        <p:nvCxnSpPr>
          <p:cNvPr id="9" name="Straight Connector 8"/>
          <p:cNvCxnSpPr/>
          <p:nvPr/>
        </p:nvCxnSpPr>
        <p:spPr>
          <a:xfrm flipH="1">
            <a:off x="575733" y="2895600"/>
            <a:ext cx="25400" cy="3429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59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532541" cy="707886"/>
          </a:xfrm>
          <a:prstGeom prst="rect">
            <a:avLst/>
          </a:prstGeom>
        </p:spPr>
        <p:txBody>
          <a:bodyPr wrap="square">
            <a:spAutoFit/>
          </a:bodyPr>
          <a:lstStyle/>
          <a:p>
            <a:pPr algn="ctr"/>
            <a:r>
              <a:rPr lang="en-US" sz="4000" b="1" dirty="0">
                <a:latin typeface="+mn-lt"/>
              </a:rPr>
              <a:t>Where </a:t>
            </a:r>
            <a:r>
              <a:rPr lang="en-US" sz="4000" b="1" dirty="0" smtClean="0">
                <a:latin typeface="+mn-lt"/>
              </a:rPr>
              <a:t>to look for new members ?</a:t>
            </a:r>
            <a:r>
              <a:rPr lang="en-US" sz="2400" dirty="0">
                <a:latin typeface="+mn-lt"/>
              </a:rPr>
              <a:t> </a:t>
            </a:r>
            <a:r>
              <a:rPr lang="en-US" sz="2200" dirty="0">
                <a:latin typeface="+mn-lt"/>
              </a:rPr>
              <a:t> </a:t>
            </a:r>
          </a:p>
        </p:txBody>
      </p:sp>
      <p:sp>
        <p:nvSpPr>
          <p:cNvPr id="3" name="Rectangle 2"/>
          <p:cNvSpPr/>
          <p:nvPr/>
        </p:nvSpPr>
        <p:spPr>
          <a:xfrm>
            <a:off x="180278" y="1317486"/>
            <a:ext cx="8532541" cy="830997"/>
          </a:xfrm>
          <a:prstGeom prst="rect">
            <a:avLst/>
          </a:prstGeom>
        </p:spPr>
        <p:txBody>
          <a:bodyPr wrap="square">
            <a:spAutoFit/>
          </a:bodyPr>
          <a:lstStyle/>
          <a:p>
            <a:pPr marL="342900" indent="-342900">
              <a:buFont typeface="Arial" pitchFamily="34" charset="0"/>
              <a:buChar char="•"/>
            </a:pPr>
            <a:r>
              <a:rPr lang="en-US" sz="2400" dirty="0" smtClean="0">
                <a:latin typeface="+mn-lt"/>
              </a:rPr>
              <a:t>School </a:t>
            </a:r>
            <a:r>
              <a:rPr lang="en-US" sz="2400" dirty="0">
                <a:latin typeface="+mn-lt"/>
              </a:rPr>
              <a:t>or work place for regular and part-time teaching staff, specialists, substitutes, support personnel, and </a:t>
            </a:r>
            <a:r>
              <a:rPr lang="en-US" sz="2400" dirty="0" smtClean="0">
                <a:latin typeface="+mn-lt"/>
              </a:rPr>
              <a:t>administrators</a:t>
            </a:r>
            <a:r>
              <a:rPr lang="en-US" sz="2400" dirty="0">
                <a:latin typeface="+mn-lt"/>
              </a:rPr>
              <a:t> </a:t>
            </a:r>
          </a:p>
        </p:txBody>
      </p:sp>
      <p:cxnSp>
        <p:nvCxnSpPr>
          <p:cNvPr id="5" name="Straight Connector 4"/>
          <p:cNvCxnSpPr/>
          <p:nvPr/>
        </p:nvCxnSpPr>
        <p:spPr>
          <a:xfrm>
            <a:off x="152400" y="1143000"/>
            <a:ext cx="0" cy="5029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396" y="2590800"/>
            <a:ext cx="8532541" cy="1200329"/>
          </a:xfrm>
          <a:prstGeom prst="rect">
            <a:avLst/>
          </a:prstGeom>
        </p:spPr>
        <p:txBody>
          <a:bodyPr wrap="square">
            <a:spAutoFit/>
          </a:bodyPr>
          <a:lstStyle/>
          <a:p>
            <a:pPr marL="342900" lvl="0" indent="-342900">
              <a:buFont typeface="Arial" pitchFamily="34" charset="0"/>
              <a:buChar char="•"/>
            </a:pPr>
            <a:r>
              <a:rPr lang="en-US" sz="2400" dirty="0" smtClean="0">
                <a:latin typeface="+mn-lt"/>
              </a:rPr>
              <a:t>District</a:t>
            </a:r>
            <a:r>
              <a:rPr lang="en-US" sz="2400" dirty="0">
                <a:latin typeface="+mn-lt"/>
              </a:rPr>
              <a:t>, county, state, national, international schools; countrywide service centers; universities; professional career training </a:t>
            </a:r>
            <a:r>
              <a:rPr lang="en-US" sz="2400" dirty="0" smtClean="0">
                <a:latin typeface="+mn-lt"/>
              </a:rPr>
              <a:t>institutes</a:t>
            </a:r>
            <a:r>
              <a:rPr lang="en-US" sz="2400" dirty="0">
                <a:latin typeface="+mn-lt"/>
              </a:rPr>
              <a:t> </a:t>
            </a:r>
          </a:p>
        </p:txBody>
      </p:sp>
      <p:sp>
        <p:nvSpPr>
          <p:cNvPr id="7" name="Rectangle 6"/>
          <p:cNvSpPr/>
          <p:nvPr/>
        </p:nvSpPr>
        <p:spPr>
          <a:xfrm>
            <a:off x="180278" y="3962400"/>
            <a:ext cx="8532541" cy="1200329"/>
          </a:xfrm>
          <a:prstGeom prst="rect">
            <a:avLst/>
          </a:prstGeom>
        </p:spPr>
        <p:txBody>
          <a:bodyPr wrap="square">
            <a:spAutoFit/>
          </a:bodyPr>
          <a:lstStyle/>
          <a:p>
            <a:pPr marL="342900" lvl="0" indent="-342900">
              <a:buFont typeface="Arial" pitchFamily="34" charset="0"/>
              <a:buChar char="•"/>
            </a:pPr>
            <a:r>
              <a:rPr lang="en-US" sz="2400" dirty="0" smtClean="0">
                <a:latin typeface="+mn-lt"/>
              </a:rPr>
              <a:t>Grade </a:t>
            </a:r>
            <a:r>
              <a:rPr lang="en-US" sz="2400" dirty="0">
                <a:latin typeface="+mn-lt"/>
              </a:rPr>
              <a:t>level, department, curriculum or professional development meetings, conferences, workshops, and </a:t>
            </a:r>
            <a:r>
              <a:rPr lang="en-US" sz="2400" dirty="0" smtClean="0">
                <a:latin typeface="+mn-lt"/>
              </a:rPr>
              <a:t>conventions</a:t>
            </a:r>
            <a:r>
              <a:rPr lang="en-US" sz="2400" dirty="0">
                <a:latin typeface="+mn-lt"/>
              </a:rPr>
              <a:t> </a:t>
            </a:r>
            <a:r>
              <a:rPr lang="en-US" sz="2200" dirty="0">
                <a:latin typeface="+mn-lt"/>
              </a:rPr>
              <a:t> </a:t>
            </a:r>
          </a:p>
        </p:txBody>
      </p:sp>
      <p:sp>
        <p:nvSpPr>
          <p:cNvPr id="8" name="Rectangle 7"/>
          <p:cNvSpPr/>
          <p:nvPr/>
        </p:nvSpPr>
        <p:spPr>
          <a:xfrm>
            <a:off x="152397" y="5296829"/>
            <a:ext cx="8532541" cy="461665"/>
          </a:xfrm>
          <a:prstGeom prst="rect">
            <a:avLst/>
          </a:prstGeom>
        </p:spPr>
        <p:txBody>
          <a:bodyPr wrap="square">
            <a:spAutoFit/>
          </a:bodyPr>
          <a:lstStyle/>
          <a:p>
            <a:pPr marL="342900" lvl="0" indent="-342900">
              <a:buFont typeface="Arial" pitchFamily="34" charset="0"/>
              <a:buChar char="•"/>
            </a:pPr>
            <a:r>
              <a:rPr lang="en-US" sz="2400" dirty="0" smtClean="0">
                <a:latin typeface="+mn-lt"/>
              </a:rPr>
              <a:t>Community </a:t>
            </a:r>
            <a:r>
              <a:rPr lang="en-US" sz="2400" dirty="0">
                <a:latin typeface="+mn-lt"/>
              </a:rPr>
              <a:t>colleges, adult and community education </a:t>
            </a:r>
            <a:r>
              <a:rPr lang="en-US" sz="2400" dirty="0" smtClean="0">
                <a:latin typeface="+mn-lt"/>
              </a:rPr>
              <a:t>courses</a:t>
            </a:r>
            <a:r>
              <a:rPr lang="en-US" sz="2200" dirty="0">
                <a:latin typeface="+mn-lt"/>
              </a:rPr>
              <a:t> </a:t>
            </a:r>
          </a:p>
        </p:txBody>
      </p:sp>
    </p:spTree>
    <p:extLst>
      <p:ext uri="{BB962C8B-B14F-4D97-AF65-F5344CB8AC3E}">
        <p14:creationId xmlns:p14="http://schemas.microsoft.com/office/powerpoint/2010/main" val="16513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153400" cy="830997"/>
          </a:xfrm>
          <a:prstGeom prst="rect">
            <a:avLst/>
          </a:prstGeom>
        </p:spPr>
        <p:txBody>
          <a:bodyPr wrap="square">
            <a:spAutoFit/>
          </a:bodyPr>
          <a:lstStyle/>
          <a:p>
            <a:pPr marL="342900" lvl="0" indent="-342900">
              <a:buFont typeface="Arial" pitchFamily="34" charset="0"/>
              <a:buChar char="•"/>
            </a:pPr>
            <a:r>
              <a:rPr lang="en-US" sz="2400" dirty="0">
                <a:latin typeface="+mn-lt"/>
              </a:rPr>
              <a:t>Board of Education, local community, and public board </a:t>
            </a:r>
            <a:r>
              <a:rPr lang="en-US" sz="2400" dirty="0" smtClean="0">
                <a:latin typeface="+mn-lt"/>
              </a:rPr>
              <a:t>meetings</a:t>
            </a:r>
            <a:endParaRPr lang="en-US" sz="2400" dirty="0">
              <a:latin typeface="+mn-lt"/>
            </a:endParaRPr>
          </a:p>
        </p:txBody>
      </p:sp>
      <p:sp>
        <p:nvSpPr>
          <p:cNvPr id="3" name="Rectangle 2"/>
          <p:cNvSpPr/>
          <p:nvPr/>
        </p:nvSpPr>
        <p:spPr>
          <a:xfrm>
            <a:off x="381000" y="4419599"/>
            <a:ext cx="8153400" cy="461665"/>
          </a:xfrm>
          <a:prstGeom prst="rect">
            <a:avLst/>
          </a:prstGeom>
        </p:spPr>
        <p:txBody>
          <a:bodyPr wrap="square">
            <a:spAutoFit/>
          </a:bodyPr>
          <a:lstStyle/>
          <a:p>
            <a:pPr marL="342900" lvl="0" indent="-342900">
              <a:buFont typeface="Arial" pitchFamily="34" charset="0"/>
              <a:buChar char="•"/>
            </a:pPr>
            <a:r>
              <a:rPr lang="en-US" sz="2400" dirty="0" smtClean="0">
                <a:latin typeface="+mn-lt"/>
              </a:rPr>
              <a:t>Public </a:t>
            </a:r>
            <a:r>
              <a:rPr lang="en-US" sz="2400" dirty="0">
                <a:latin typeface="+mn-lt"/>
              </a:rPr>
              <a:t>libraries, museums, zoos</a:t>
            </a:r>
            <a:r>
              <a:rPr lang="en-US" sz="2400" dirty="0" smtClean="0">
                <a:latin typeface="+mn-lt"/>
              </a:rPr>
              <a:t>, </a:t>
            </a:r>
            <a:r>
              <a:rPr lang="en-US" sz="2400" dirty="0">
                <a:latin typeface="+mn-lt"/>
              </a:rPr>
              <a:t>and service </a:t>
            </a:r>
            <a:r>
              <a:rPr lang="en-US" sz="2400" dirty="0" smtClean="0">
                <a:latin typeface="+mn-lt"/>
              </a:rPr>
              <a:t>organizations</a:t>
            </a:r>
            <a:r>
              <a:rPr lang="en-US" sz="2400" dirty="0">
                <a:latin typeface="+mn-lt"/>
              </a:rPr>
              <a:t> </a:t>
            </a:r>
          </a:p>
        </p:txBody>
      </p:sp>
      <p:cxnSp>
        <p:nvCxnSpPr>
          <p:cNvPr id="5" name="Straight Connector 4"/>
          <p:cNvCxnSpPr/>
          <p:nvPr/>
        </p:nvCxnSpPr>
        <p:spPr>
          <a:xfrm>
            <a:off x="381000" y="457200"/>
            <a:ext cx="0" cy="6248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66132" y="1752600"/>
            <a:ext cx="8153400" cy="830997"/>
          </a:xfrm>
          <a:prstGeom prst="rect">
            <a:avLst/>
          </a:prstGeom>
        </p:spPr>
        <p:txBody>
          <a:bodyPr wrap="square">
            <a:spAutoFit/>
          </a:bodyPr>
          <a:lstStyle/>
          <a:p>
            <a:pPr marL="342900" lvl="0" indent="-342900">
              <a:buFont typeface="Arial" pitchFamily="34" charset="0"/>
              <a:buChar char="•"/>
            </a:pPr>
            <a:r>
              <a:rPr lang="en-US" sz="2400" dirty="0" smtClean="0">
                <a:latin typeface="+mn-lt"/>
              </a:rPr>
              <a:t>Organized </a:t>
            </a:r>
            <a:r>
              <a:rPr lang="en-US" sz="2400" dirty="0">
                <a:latin typeface="+mn-lt"/>
              </a:rPr>
              <a:t>community park, recreation, sport, and leisure time </a:t>
            </a:r>
            <a:r>
              <a:rPr lang="en-US" sz="2400" dirty="0" smtClean="0">
                <a:latin typeface="+mn-lt"/>
              </a:rPr>
              <a:t>programs</a:t>
            </a:r>
            <a:r>
              <a:rPr lang="en-US" sz="2400" dirty="0">
                <a:latin typeface="+mn-lt"/>
              </a:rPr>
              <a:t> </a:t>
            </a:r>
          </a:p>
        </p:txBody>
      </p:sp>
      <p:sp>
        <p:nvSpPr>
          <p:cNvPr id="7" name="Rectangle 6"/>
          <p:cNvSpPr/>
          <p:nvPr/>
        </p:nvSpPr>
        <p:spPr>
          <a:xfrm>
            <a:off x="388434" y="2743200"/>
            <a:ext cx="8153400" cy="461665"/>
          </a:xfrm>
          <a:prstGeom prst="rect">
            <a:avLst/>
          </a:prstGeom>
        </p:spPr>
        <p:txBody>
          <a:bodyPr wrap="square">
            <a:spAutoFit/>
          </a:bodyPr>
          <a:lstStyle/>
          <a:p>
            <a:pPr marL="342900" lvl="0" indent="-342900">
              <a:buFont typeface="Arial" pitchFamily="34" charset="0"/>
              <a:buChar char="•"/>
            </a:pPr>
            <a:r>
              <a:rPr lang="en-US" sz="2400" dirty="0" smtClean="0">
                <a:latin typeface="+mn-lt"/>
              </a:rPr>
              <a:t>Pre-school</a:t>
            </a:r>
            <a:r>
              <a:rPr lang="en-US" sz="2400" dirty="0">
                <a:latin typeface="+mn-lt"/>
              </a:rPr>
              <a:t>, private, parochial, charter, </a:t>
            </a:r>
            <a:r>
              <a:rPr lang="en-US" sz="2400" dirty="0" smtClean="0">
                <a:latin typeface="+mn-lt"/>
              </a:rPr>
              <a:t>and alternative schools</a:t>
            </a:r>
            <a:endParaRPr lang="en-US" sz="2400" dirty="0">
              <a:latin typeface="+mn-lt"/>
            </a:endParaRPr>
          </a:p>
        </p:txBody>
      </p:sp>
      <p:sp>
        <p:nvSpPr>
          <p:cNvPr id="8" name="Rectangle 7"/>
          <p:cNvSpPr/>
          <p:nvPr/>
        </p:nvSpPr>
        <p:spPr>
          <a:xfrm>
            <a:off x="381000" y="3429000"/>
            <a:ext cx="8153400" cy="830997"/>
          </a:xfrm>
          <a:prstGeom prst="rect">
            <a:avLst/>
          </a:prstGeom>
        </p:spPr>
        <p:txBody>
          <a:bodyPr wrap="square">
            <a:spAutoFit/>
          </a:bodyPr>
          <a:lstStyle/>
          <a:p>
            <a:pPr marL="342900" lvl="0" indent="-342900">
              <a:buFont typeface="Arial" pitchFamily="34" charset="0"/>
              <a:buChar char="•"/>
            </a:pPr>
            <a:r>
              <a:rPr lang="en-US" sz="2400" dirty="0" smtClean="0">
                <a:latin typeface="+mn-lt"/>
              </a:rPr>
              <a:t>Nurse educators</a:t>
            </a:r>
            <a:endParaRPr lang="en-US" sz="2400" dirty="0">
              <a:latin typeface="+mn-lt"/>
            </a:endParaRPr>
          </a:p>
          <a:p>
            <a:r>
              <a:rPr lang="en-US" sz="2400" dirty="0">
                <a:latin typeface="+mn-lt"/>
              </a:rPr>
              <a:t> </a:t>
            </a:r>
          </a:p>
        </p:txBody>
      </p:sp>
    </p:spTree>
    <p:extLst>
      <p:ext uri="{BB962C8B-B14F-4D97-AF65-F5344CB8AC3E}">
        <p14:creationId xmlns:p14="http://schemas.microsoft.com/office/powerpoint/2010/main" val="255587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7848600" cy="4893647"/>
          </a:xfrm>
          <a:prstGeom prst="rect">
            <a:avLst/>
          </a:prstGeom>
        </p:spPr>
        <p:txBody>
          <a:bodyPr wrap="square">
            <a:spAutoFit/>
          </a:bodyPr>
          <a:lstStyle/>
          <a:p>
            <a:pPr lvl="0"/>
            <a:endParaRPr lang="en-US" sz="2400" dirty="0">
              <a:latin typeface="+mn-lt"/>
            </a:endParaRPr>
          </a:p>
          <a:p>
            <a:pPr marL="342900" indent="-342900">
              <a:buFont typeface="Arial" pitchFamily="34" charset="0"/>
              <a:buChar char="•"/>
            </a:pPr>
            <a:r>
              <a:rPr lang="en-US" sz="2400" dirty="0">
                <a:latin typeface="+mn-lt"/>
              </a:rPr>
              <a:t>Private businesses and corporations for individuals responsible for providing training and in-service training or creating instructional or training </a:t>
            </a:r>
            <a:r>
              <a:rPr lang="en-US" sz="2400" dirty="0" smtClean="0">
                <a:latin typeface="+mn-lt"/>
              </a:rPr>
              <a:t>materials</a:t>
            </a:r>
          </a:p>
          <a:p>
            <a:endParaRPr lang="en-US" sz="2400" dirty="0">
              <a:latin typeface="+mn-lt"/>
            </a:endParaRPr>
          </a:p>
          <a:p>
            <a:pPr marL="342900" indent="-342900">
              <a:buFont typeface="Arial" pitchFamily="34" charset="0"/>
              <a:buChar char="•"/>
            </a:pPr>
            <a:r>
              <a:rPr lang="en-US" sz="2400" dirty="0" smtClean="0">
                <a:latin typeface="+mn-lt"/>
              </a:rPr>
              <a:t>Health</a:t>
            </a:r>
            <a:r>
              <a:rPr lang="en-US" sz="2400" dirty="0">
                <a:latin typeface="+mn-lt"/>
              </a:rPr>
              <a:t>, wellness, personal growth, travel, enrichment, hobby, parenting, human growth and development speakers and </a:t>
            </a:r>
            <a:r>
              <a:rPr lang="en-US" sz="2400" dirty="0" smtClean="0">
                <a:latin typeface="+mn-lt"/>
              </a:rPr>
              <a:t>events</a:t>
            </a:r>
          </a:p>
          <a:p>
            <a:endParaRPr lang="en-US" sz="2400" dirty="0">
              <a:latin typeface="+mn-lt"/>
            </a:endParaRPr>
          </a:p>
          <a:p>
            <a:pPr marL="342900" lvl="0" indent="-342900">
              <a:buFont typeface="Arial" pitchFamily="34" charset="0"/>
              <a:buChar char="•"/>
            </a:pPr>
            <a:r>
              <a:rPr lang="en-US" sz="2400" dirty="0" smtClean="0">
                <a:latin typeface="+mn-lt"/>
              </a:rPr>
              <a:t>Local </a:t>
            </a:r>
            <a:r>
              <a:rPr lang="en-US" sz="2400" dirty="0">
                <a:latin typeface="+mn-lt"/>
              </a:rPr>
              <a:t>tutors and private teachers (instruments, drama, painting, …)</a:t>
            </a:r>
          </a:p>
          <a:p>
            <a:r>
              <a:rPr lang="en-US" sz="2400" dirty="0">
                <a:latin typeface="+mn-lt"/>
              </a:rPr>
              <a:t> </a:t>
            </a:r>
          </a:p>
          <a:p>
            <a:r>
              <a:rPr lang="en-US" sz="2400" b="1" dirty="0" smtClean="0">
                <a:latin typeface="+mn-lt"/>
              </a:rPr>
              <a:t>Where </a:t>
            </a:r>
            <a:r>
              <a:rPr lang="en-US" sz="2400" b="1" dirty="0">
                <a:latin typeface="+mn-lt"/>
              </a:rPr>
              <a:t>else? … </a:t>
            </a:r>
          </a:p>
        </p:txBody>
      </p:sp>
    </p:spTree>
    <p:extLst>
      <p:ext uri="{BB962C8B-B14F-4D97-AF65-F5344CB8AC3E}">
        <p14:creationId xmlns:p14="http://schemas.microsoft.com/office/powerpoint/2010/main" val="2567791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919877"/>
            <a:ext cx="8382000" cy="1200329"/>
          </a:xfrm>
          <a:prstGeom prst="rect">
            <a:avLst/>
          </a:prstGeom>
        </p:spPr>
        <p:txBody>
          <a:bodyPr wrap="square">
            <a:spAutoFit/>
          </a:bodyPr>
          <a:lstStyle/>
          <a:p>
            <a:pPr lvl="0"/>
            <a:r>
              <a:rPr lang="en-US" sz="2400" dirty="0">
                <a:latin typeface="+mn-lt"/>
              </a:rPr>
              <a:t>Certain membership documents are more important than others. Let your executive board/committee help you decide </a:t>
            </a:r>
            <a:r>
              <a:rPr lang="en-US" sz="2400" i="1" dirty="0">
                <a:latin typeface="+mn-lt"/>
              </a:rPr>
              <a:t>which </a:t>
            </a:r>
            <a:r>
              <a:rPr lang="en-US" sz="2400" dirty="0">
                <a:latin typeface="+mn-lt"/>
              </a:rPr>
              <a:t>of the following, if any, to keep</a:t>
            </a:r>
            <a:r>
              <a:rPr lang="en-US" sz="2400" dirty="0" smtClean="0">
                <a:latin typeface="+mn-lt"/>
              </a:rPr>
              <a:t>:</a:t>
            </a:r>
            <a:endParaRPr lang="en-US" sz="2400" dirty="0">
              <a:latin typeface="+mn-lt"/>
            </a:endParaRPr>
          </a:p>
        </p:txBody>
      </p:sp>
      <p:sp>
        <p:nvSpPr>
          <p:cNvPr id="4" name="TextBox 3"/>
          <p:cNvSpPr txBox="1"/>
          <p:nvPr/>
        </p:nvSpPr>
        <p:spPr>
          <a:xfrm>
            <a:off x="1524000" y="272772"/>
            <a:ext cx="6324600" cy="707886"/>
          </a:xfrm>
          <a:prstGeom prst="rect">
            <a:avLst/>
          </a:prstGeom>
          <a:noFill/>
        </p:spPr>
        <p:txBody>
          <a:bodyPr wrap="square" rtlCol="0">
            <a:spAutoFit/>
          </a:bodyPr>
          <a:lstStyle/>
          <a:p>
            <a:r>
              <a:rPr lang="en-US" sz="4000" b="1" dirty="0" smtClean="0">
                <a:latin typeface="+mn-lt"/>
              </a:rPr>
              <a:t>Membership Documents</a:t>
            </a:r>
            <a:endParaRPr lang="en-US" sz="4000" b="1" dirty="0">
              <a:latin typeface="+mn-lt"/>
            </a:endParaRPr>
          </a:p>
        </p:txBody>
      </p:sp>
      <p:sp>
        <p:nvSpPr>
          <p:cNvPr id="5" name="Rectangle 4"/>
          <p:cNvSpPr/>
          <p:nvPr/>
        </p:nvSpPr>
        <p:spPr>
          <a:xfrm>
            <a:off x="278780" y="3672853"/>
            <a:ext cx="8382000" cy="830997"/>
          </a:xfrm>
          <a:prstGeom prst="rect">
            <a:avLst/>
          </a:prstGeom>
        </p:spPr>
        <p:txBody>
          <a:bodyPr wrap="square">
            <a:spAutoFit/>
          </a:bodyPr>
          <a:lstStyle/>
          <a:p>
            <a:r>
              <a:rPr lang="en-US" sz="2400" dirty="0" smtClean="0">
                <a:latin typeface="+mn-lt"/>
              </a:rPr>
              <a:t>2</a:t>
            </a:r>
            <a:r>
              <a:rPr lang="en-US" sz="2400" dirty="0">
                <a:latin typeface="+mn-lt"/>
              </a:rPr>
              <a:t>. </a:t>
            </a:r>
            <a:r>
              <a:rPr lang="en-US" sz="2400" dirty="0" smtClean="0">
                <a:latin typeface="+mn-lt"/>
              </a:rPr>
              <a:t> A </a:t>
            </a:r>
            <a:r>
              <a:rPr lang="en-US" sz="2400" dirty="0">
                <a:latin typeface="+mn-lt"/>
              </a:rPr>
              <a:t>log of chapter honorary members and initiation dates, identifying those who are also state honorary </a:t>
            </a:r>
            <a:r>
              <a:rPr lang="en-US" sz="2400" dirty="0" smtClean="0">
                <a:latin typeface="+mn-lt"/>
              </a:rPr>
              <a:t>members</a:t>
            </a:r>
            <a:r>
              <a:rPr lang="en-US" sz="2400" dirty="0">
                <a:latin typeface="+mn-lt"/>
              </a:rPr>
              <a:t> </a:t>
            </a:r>
          </a:p>
        </p:txBody>
      </p:sp>
      <p:cxnSp>
        <p:nvCxnSpPr>
          <p:cNvPr id="6" name="Straight Connector 5"/>
          <p:cNvCxnSpPr/>
          <p:nvPr/>
        </p:nvCxnSpPr>
        <p:spPr>
          <a:xfrm flipH="1">
            <a:off x="278780" y="1066800"/>
            <a:ext cx="26020" cy="5212106"/>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8516" y="4648200"/>
            <a:ext cx="8382000" cy="830997"/>
          </a:xfrm>
          <a:prstGeom prst="rect">
            <a:avLst/>
          </a:prstGeom>
        </p:spPr>
        <p:txBody>
          <a:bodyPr wrap="square">
            <a:spAutoFit/>
          </a:bodyPr>
          <a:lstStyle/>
          <a:p>
            <a:r>
              <a:rPr lang="en-US" sz="2400" dirty="0" smtClean="0">
                <a:latin typeface="+mn-lt"/>
              </a:rPr>
              <a:t>3</a:t>
            </a:r>
            <a:r>
              <a:rPr lang="en-US" sz="2400" dirty="0">
                <a:latin typeface="+mn-lt"/>
              </a:rPr>
              <a:t>.  </a:t>
            </a:r>
            <a:r>
              <a:rPr lang="en-US" sz="2400" dirty="0" smtClean="0">
                <a:latin typeface="+mn-lt"/>
              </a:rPr>
              <a:t>A </a:t>
            </a:r>
            <a:r>
              <a:rPr lang="en-US" sz="2400" b="1" dirty="0">
                <a:latin typeface="+mn-lt"/>
              </a:rPr>
              <a:t>temporary</a:t>
            </a:r>
            <a:r>
              <a:rPr lang="en-US" sz="2400" dirty="0">
                <a:latin typeface="+mn-lt"/>
              </a:rPr>
              <a:t> record of invitations issued and responses to </a:t>
            </a:r>
            <a:r>
              <a:rPr lang="en-US" sz="2400" dirty="0" smtClean="0">
                <a:latin typeface="+mn-lt"/>
              </a:rPr>
              <a:t>invitations</a:t>
            </a:r>
            <a:endParaRPr lang="en-US" sz="2200" dirty="0">
              <a:latin typeface="+mn-lt"/>
            </a:endParaRPr>
          </a:p>
        </p:txBody>
      </p:sp>
      <p:sp>
        <p:nvSpPr>
          <p:cNvPr id="8" name="Rectangle 7"/>
          <p:cNvSpPr/>
          <p:nvPr/>
        </p:nvSpPr>
        <p:spPr>
          <a:xfrm>
            <a:off x="297365" y="5725812"/>
            <a:ext cx="8382000" cy="461665"/>
          </a:xfrm>
          <a:prstGeom prst="rect">
            <a:avLst/>
          </a:prstGeom>
        </p:spPr>
        <p:txBody>
          <a:bodyPr wrap="square">
            <a:spAutoFit/>
          </a:bodyPr>
          <a:lstStyle/>
          <a:p>
            <a:pPr lvl="0"/>
            <a:r>
              <a:rPr lang="en-US" sz="2400" dirty="0" smtClean="0">
                <a:latin typeface="+mn-lt"/>
              </a:rPr>
              <a:t>4.  Copies </a:t>
            </a:r>
            <a:r>
              <a:rPr lang="en-US" sz="2400" dirty="0">
                <a:latin typeface="+mn-lt"/>
              </a:rPr>
              <a:t>of chapter minutes containing membership </a:t>
            </a:r>
            <a:r>
              <a:rPr lang="en-US" sz="2400" dirty="0" smtClean="0">
                <a:latin typeface="+mn-lt"/>
              </a:rPr>
              <a:t>actions</a:t>
            </a:r>
            <a:r>
              <a:rPr lang="en-US" sz="2200" dirty="0" smtClean="0">
                <a:latin typeface="+mn-lt"/>
              </a:rPr>
              <a:t> </a:t>
            </a:r>
            <a:endParaRPr lang="en-US" sz="2200" dirty="0">
              <a:latin typeface="+mn-lt"/>
            </a:endParaRPr>
          </a:p>
        </p:txBody>
      </p:sp>
      <p:sp>
        <p:nvSpPr>
          <p:cNvPr id="9" name="Rectangle 8"/>
          <p:cNvSpPr/>
          <p:nvPr/>
        </p:nvSpPr>
        <p:spPr>
          <a:xfrm>
            <a:off x="291790" y="2286000"/>
            <a:ext cx="8382000" cy="1200329"/>
          </a:xfrm>
          <a:prstGeom prst="rect">
            <a:avLst/>
          </a:prstGeom>
        </p:spPr>
        <p:txBody>
          <a:bodyPr wrap="square">
            <a:spAutoFit/>
          </a:bodyPr>
          <a:lstStyle/>
          <a:p>
            <a:r>
              <a:rPr lang="en-US" sz="2400" dirty="0" smtClean="0">
                <a:latin typeface="+mn-lt"/>
              </a:rPr>
              <a:t>1</a:t>
            </a:r>
            <a:r>
              <a:rPr lang="en-US" sz="2400" dirty="0">
                <a:latin typeface="+mn-lt"/>
              </a:rPr>
              <a:t>.  </a:t>
            </a:r>
            <a:r>
              <a:rPr lang="en-US" sz="2400" dirty="0" smtClean="0">
                <a:latin typeface="+mn-lt"/>
              </a:rPr>
              <a:t>The </a:t>
            </a:r>
            <a:r>
              <a:rPr lang="en-US" sz="2400" dirty="0">
                <a:latin typeface="+mn-lt"/>
              </a:rPr>
              <a:t>name, date, and rationale given by persons </a:t>
            </a:r>
            <a:r>
              <a:rPr lang="en-US" sz="2400" b="1" dirty="0">
                <a:latin typeface="+mn-lt"/>
              </a:rPr>
              <a:t>declining </a:t>
            </a:r>
            <a:r>
              <a:rPr lang="en-US" sz="2400" dirty="0">
                <a:latin typeface="+mn-lt"/>
              </a:rPr>
              <a:t>membership, particularly those who indicated they may want to join </a:t>
            </a:r>
            <a:r>
              <a:rPr lang="en-US" sz="2400" dirty="0" smtClean="0">
                <a:latin typeface="+mn-lt"/>
              </a:rPr>
              <a:t>later</a:t>
            </a:r>
            <a:r>
              <a:rPr lang="en-US" sz="2400" dirty="0">
                <a:latin typeface="+mn-lt"/>
              </a:rPr>
              <a:t> </a:t>
            </a:r>
          </a:p>
        </p:txBody>
      </p:sp>
    </p:spTree>
    <p:extLst>
      <p:ext uri="{BB962C8B-B14F-4D97-AF65-F5344CB8AC3E}">
        <p14:creationId xmlns:p14="http://schemas.microsoft.com/office/powerpoint/2010/main" val="13411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305800" cy="1569660"/>
          </a:xfrm>
          <a:prstGeom prst="rect">
            <a:avLst/>
          </a:prstGeom>
        </p:spPr>
        <p:txBody>
          <a:bodyPr wrap="square">
            <a:spAutoFit/>
          </a:bodyPr>
          <a:lstStyle/>
          <a:p>
            <a:r>
              <a:rPr lang="en-US" dirty="0"/>
              <a:t> </a:t>
            </a:r>
            <a:r>
              <a:rPr lang="en-US" sz="2400" dirty="0" smtClean="0">
                <a:latin typeface="+mn-lt"/>
              </a:rPr>
              <a:t>5.  An </a:t>
            </a:r>
            <a:r>
              <a:rPr lang="en-US" sz="2400" dirty="0">
                <a:latin typeface="+mn-lt"/>
              </a:rPr>
              <a:t>up-to-date biographical data sheet with a </a:t>
            </a:r>
            <a:r>
              <a:rPr lang="en-US" sz="2400" dirty="0" smtClean="0">
                <a:latin typeface="+mn-lt"/>
              </a:rPr>
              <a:t>resume for each chapter member; </a:t>
            </a:r>
            <a:r>
              <a:rPr lang="en-US" sz="2400" dirty="0">
                <a:latin typeface="+mn-lt"/>
              </a:rPr>
              <a:t>u</a:t>
            </a:r>
            <a:r>
              <a:rPr lang="en-US" sz="2400" dirty="0" smtClean="0">
                <a:latin typeface="+mn-lt"/>
              </a:rPr>
              <a:t>se </a:t>
            </a:r>
            <a:r>
              <a:rPr lang="en-US" sz="2400" dirty="0">
                <a:latin typeface="+mn-lt"/>
              </a:rPr>
              <a:t>current member profiles to compile a chapter profile and inform members of “voids” in chapter </a:t>
            </a:r>
            <a:r>
              <a:rPr lang="en-US" sz="2400" dirty="0" smtClean="0">
                <a:latin typeface="+mn-lt"/>
              </a:rPr>
              <a:t>membership</a:t>
            </a:r>
            <a:endParaRPr lang="en-US" sz="2400" dirty="0">
              <a:latin typeface="+mn-lt"/>
            </a:endParaRPr>
          </a:p>
        </p:txBody>
      </p:sp>
      <p:sp>
        <p:nvSpPr>
          <p:cNvPr id="3" name="Rectangle 2"/>
          <p:cNvSpPr/>
          <p:nvPr/>
        </p:nvSpPr>
        <p:spPr>
          <a:xfrm>
            <a:off x="516673" y="2590800"/>
            <a:ext cx="8305800" cy="1200329"/>
          </a:xfrm>
          <a:prstGeom prst="rect">
            <a:avLst/>
          </a:prstGeom>
        </p:spPr>
        <p:txBody>
          <a:bodyPr wrap="square">
            <a:spAutoFit/>
          </a:bodyPr>
          <a:lstStyle/>
          <a:p>
            <a:r>
              <a:rPr lang="en-US" dirty="0"/>
              <a:t> </a:t>
            </a:r>
            <a:r>
              <a:rPr lang="en-US" sz="2400" dirty="0" smtClean="0">
                <a:latin typeface="+mn-lt"/>
              </a:rPr>
              <a:t>6</a:t>
            </a:r>
            <a:r>
              <a:rPr lang="en-US" sz="2400" dirty="0">
                <a:latin typeface="+mn-lt"/>
              </a:rPr>
              <a:t>. </a:t>
            </a:r>
            <a:r>
              <a:rPr lang="en-US" sz="2400" dirty="0" smtClean="0">
                <a:latin typeface="+mn-lt"/>
              </a:rPr>
              <a:t>The </a:t>
            </a:r>
            <a:r>
              <a:rPr lang="en-US" sz="2400" dirty="0">
                <a:latin typeface="+mn-lt"/>
              </a:rPr>
              <a:t>chapter membership roster should always match current reports of International and State organizations regarding the number and classification of </a:t>
            </a:r>
            <a:r>
              <a:rPr lang="en-US" sz="2400" dirty="0" smtClean="0">
                <a:latin typeface="+mn-lt"/>
              </a:rPr>
              <a:t>members</a:t>
            </a:r>
            <a:r>
              <a:rPr lang="en-US" sz="2400" dirty="0">
                <a:latin typeface="+mn-lt"/>
              </a:rPr>
              <a:t> </a:t>
            </a:r>
          </a:p>
        </p:txBody>
      </p:sp>
      <p:sp>
        <p:nvSpPr>
          <p:cNvPr id="6" name="Rectangle 5"/>
          <p:cNvSpPr/>
          <p:nvPr/>
        </p:nvSpPr>
        <p:spPr>
          <a:xfrm>
            <a:off x="457200" y="4495800"/>
            <a:ext cx="8305800" cy="830997"/>
          </a:xfrm>
          <a:prstGeom prst="rect">
            <a:avLst/>
          </a:prstGeom>
        </p:spPr>
        <p:txBody>
          <a:bodyPr wrap="square">
            <a:spAutoFit/>
          </a:bodyPr>
          <a:lstStyle/>
          <a:p>
            <a:r>
              <a:rPr lang="en-US" sz="2400" dirty="0" smtClean="0">
                <a:latin typeface="+mn-lt"/>
              </a:rPr>
              <a:t>7. Copies </a:t>
            </a:r>
            <a:r>
              <a:rPr lang="en-US" sz="2400" dirty="0">
                <a:latin typeface="+mn-lt"/>
              </a:rPr>
              <a:t>of </a:t>
            </a:r>
            <a:r>
              <a:rPr lang="en-US" sz="2400" b="1" dirty="0">
                <a:latin typeface="+mn-lt"/>
              </a:rPr>
              <a:t>Form 6</a:t>
            </a:r>
            <a:r>
              <a:rPr lang="en-US" sz="2400" dirty="0">
                <a:latin typeface="+mn-lt"/>
              </a:rPr>
              <a:t> document the number of deceased members within a specified </a:t>
            </a:r>
            <a:r>
              <a:rPr lang="en-US" sz="2400" dirty="0" smtClean="0">
                <a:latin typeface="+mn-lt"/>
              </a:rPr>
              <a:t>time</a:t>
            </a:r>
            <a:endParaRPr lang="en-US" sz="2400" dirty="0">
              <a:latin typeface="+mn-lt"/>
            </a:endParaRPr>
          </a:p>
        </p:txBody>
      </p:sp>
      <p:cxnSp>
        <p:nvCxnSpPr>
          <p:cNvPr id="8" name="Straight Connector 7"/>
          <p:cNvCxnSpPr/>
          <p:nvPr/>
        </p:nvCxnSpPr>
        <p:spPr>
          <a:xfrm>
            <a:off x="533400" y="304800"/>
            <a:ext cx="0" cy="6248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5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458200" cy="5940088"/>
          </a:xfrm>
          <a:prstGeom prst="rect">
            <a:avLst/>
          </a:prstGeom>
        </p:spPr>
        <p:txBody>
          <a:bodyPr wrap="square">
            <a:spAutoFit/>
          </a:bodyPr>
          <a:lstStyle/>
          <a:p>
            <a:pPr algn="ctr"/>
            <a:r>
              <a:rPr lang="en-US" sz="2800" b="1" dirty="0" smtClean="0">
                <a:solidFill>
                  <a:srgbClr val="FF0000"/>
                </a:solidFill>
                <a:latin typeface="+mn-lt"/>
              </a:rPr>
              <a:t>DKG website posts monthly membership resources</a:t>
            </a:r>
          </a:p>
          <a:p>
            <a:pPr algn="ctr"/>
            <a:endParaRPr lang="en-US" sz="2800" b="1" dirty="0" smtClean="0"/>
          </a:p>
          <a:p>
            <a:pPr algn="ctr"/>
            <a:r>
              <a:rPr lang="en-US" sz="4000" b="1" dirty="0" smtClean="0"/>
              <a:t>Membership Memos</a:t>
            </a:r>
            <a:endParaRPr lang="en-US" sz="4000" dirty="0" smtClean="0">
              <a:latin typeface="+mn-lt"/>
            </a:endParaRPr>
          </a:p>
          <a:p>
            <a:endParaRPr lang="en-US" sz="2000" dirty="0" smtClean="0">
              <a:latin typeface="+mn-lt"/>
            </a:endParaRPr>
          </a:p>
          <a:p>
            <a:pPr lvl="1"/>
            <a:r>
              <a:rPr lang="en-US" sz="2400" i="1" dirty="0" smtClean="0">
                <a:latin typeface="+mn-lt"/>
              </a:rPr>
              <a:t>Food For Thought: Building Pride in the Society And Building Sustainability</a:t>
            </a:r>
            <a:br>
              <a:rPr lang="en-US" sz="2400" i="1" dirty="0" smtClean="0">
                <a:latin typeface="+mn-lt"/>
              </a:rPr>
            </a:br>
            <a:r>
              <a:rPr lang="en-US" sz="2400" i="1" dirty="0" smtClean="0">
                <a:latin typeface="+mn-lt"/>
              </a:rPr>
              <a:t>Contemporary Initiation Ceremony</a:t>
            </a:r>
            <a:br>
              <a:rPr lang="en-US" sz="2400" i="1" dirty="0" smtClean="0">
                <a:latin typeface="+mn-lt"/>
              </a:rPr>
            </a:br>
            <a:r>
              <a:rPr lang="en-US" sz="2400" i="1" dirty="0" smtClean="0">
                <a:latin typeface="+mn-lt"/>
              </a:rPr>
              <a:t>Assisting Chapter Members with Dues</a:t>
            </a:r>
          </a:p>
          <a:p>
            <a:pPr lvl="1"/>
            <a:r>
              <a:rPr lang="en-US" sz="2400" i="1" dirty="0" smtClean="0">
                <a:latin typeface="+mn-lt"/>
              </a:rPr>
              <a:t>How to Support and Attract Early Career Educators </a:t>
            </a:r>
            <a:r>
              <a:rPr lang="en-US" sz="2400" b="1" i="1" dirty="0" smtClean="0">
                <a:solidFill>
                  <a:srgbClr val="FF0000"/>
                </a:solidFill>
                <a:latin typeface="+mn-lt"/>
              </a:rPr>
              <a:t>*</a:t>
            </a:r>
            <a:r>
              <a:rPr lang="en-US" sz="2400" i="1" dirty="0" smtClean="0">
                <a:latin typeface="+mn-lt"/>
              </a:rPr>
              <a:t/>
            </a:r>
            <a:br>
              <a:rPr lang="en-US" sz="2400" i="1" dirty="0" smtClean="0">
                <a:latin typeface="+mn-lt"/>
              </a:rPr>
            </a:br>
            <a:r>
              <a:rPr lang="en-US" sz="2400" i="1" dirty="0" smtClean="0">
                <a:latin typeface="+mn-lt"/>
              </a:rPr>
              <a:t>New Membership Possibilities</a:t>
            </a:r>
            <a:br>
              <a:rPr lang="en-US" sz="2400" i="1" dirty="0" smtClean="0">
                <a:latin typeface="+mn-lt"/>
              </a:rPr>
            </a:br>
            <a:r>
              <a:rPr lang="en-US" sz="2400" i="1" dirty="0" smtClean="0">
                <a:latin typeface="+mn-lt"/>
              </a:rPr>
              <a:t>2011 Regional Conferences and You</a:t>
            </a:r>
            <a:br>
              <a:rPr lang="en-US" sz="2400" i="1" dirty="0" smtClean="0">
                <a:latin typeface="+mn-lt"/>
              </a:rPr>
            </a:br>
            <a:r>
              <a:rPr lang="en-US" sz="2400" i="1" dirty="0" smtClean="0">
                <a:latin typeface="+mn-lt"/>
              </a:rPr>
              <a:t>Reinstatement</a:t>
            </a:r>
            <a:br>
              <a:rPr lang="en-US" sz="2400" i="1" dirty="0" smtClean="0">
                <a:latin typeface="+mn-lt"/>
              </a:rPr>
            </a:br>
            <a:r>
              <a:rPr lang="en-US" sz="2400" i="1" dirty="0" smtClean="0">
                <a:latin typeface="+mn-lt"/>
              </a:rPr>
              <a:t>Sustaining Pride in the Big Picture - Orientation</a:t>
            </a:r>
            <a:br>
              <a:rPr lang="en-US" sz="2400" i="1" dirty="0" smtClean="0">
                <a:latin typeface="+mn-lt"/>
              </a:rPr>
            </a:br>
            <a:r>
              <a:rPr lang="en-US" sz="2400" i="1" dirty="0" smtClean="0">
                <a:latin typeface="+mn-lt"/>
              </a:rPr>
              <a:t>Pride in the Big Picture - Orientation</a:t>
            </a:r>
            <a:br>
              <a:rPr lang="en-US" sz="2400" i="1" dirty="0" smtClean="0">
                <a:latin typeface="+mn-lt"/>
              </a:rPr>
            </a:br>
            <a:r>
              <a:rPr lang="en-US" sz="2400" i="1" dirty="0" smtClean="0">
                <a:latin typeface="+mn-lt"/>
              </a:rPr>
              <a:t>Membership Blog</a:t>
            </a:r>
            <a:endParaRPr lang="en-US" sz="2400" i="1" dirty="0">
              <a:latin typeface="+mn-lt"/>
            </a:endParaRPr>
          </a:p>
        </p:txBody>
      </p:sp>
    </p:spTree>
    <p:extLst>
      <p:ext uri="{BB962C8B-B14F-4D97-AF65-F5344CB8AC3E}">
        <p14:creationId xmlns:p14="http://schemas.microsoft.com/office/powerpoint/2010/main" val="2988221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1352"/>
            <a:ext cx="8153400" cy="914400"/>
          </a:xfrm>
        </p:spPr>
        <p:txBody>
          <a:bodyPr>
            <a:normAutofit/>
          </a:bodyPr>
          <a:lstStyle/>
          <a:p>
            <a:pPr algn="l"/>
            <a:r>
              <a:rPr lang="en-US" sz="2700" dirty="0" smtClean="0"/>
              <a:t>The Membership Committee has prepared new materials:</a:t>
            </a:r>
            <a:endParaRPr lang="en-US" sz="4400" b="1" dirty="0"/>
          </a:p>
        </p:txBody>
      </p:sp>
      <p:sp>
        <p:nvSpPr>
          <p:cNvPr id="3" name="Rectangle 2"/>
          <p:cNvSpPr/>
          <p:nvPr/>
        </p:nvSpPr>
        <p:spPr>
          <a:xfrm>
            <a:off x="1445941" y="581911"/>
            <a:ext cx="5715000" cy="769441"/>
          </a:xfrm>
          <a:prstGeom prst="rect">
            <a:avLst/>
          </a:prstGeom>
        </p:spPr>
        <p:txBody>
          <a:bodyPr wrap="square">
            <a:spAutoFit/>
          </a:bodyPr>
          <a:lstStyle/>
          <a:p>
            <a:r>
              <a:rPr lang="en-US" sz="4400" b="1" dirty="0">
                <a:gradFill>
                  <a:gsLst>
                    <a:gs pos="0">
                      <a:prstClr val="black">
                        <a:lumMod val="50000"/>
                      </a:prstClr>
                    </a:gs>
                    <a:gs pos="61000">
                      <a:prstClr val="black"/>
                    </a:gs>
                  </a:gsLst>
                  <a:lin ang="5400000" scaled="0"/>
                </a:gradFill>
                <a:latin typeface="Calibri"/>
                <a:ea typeface="+mj-ea"/>
                <a:cs typeface="+mj-cs"/>
              </a:rPr>
              <a:t>Pride in the Big Picture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171700"/>
            <a:ext cx="1238250" cy="1905000"/>
          </a:xfrm>
          <a:prstGeom prst="rect">
            <a:avLst/>
          </a:prstGeom>
        </p:spPr>
      </p:pic>
      <p:sp>
        <p:nvSpPr>
          <p:cNvPr id="5" name="Title 1"/>
          <p:cNvSpPr txBox="1">
            <a:spLocks/>
          </p:cNvSpPr>
          <p:nvPr/>
        </p:nvSpPr>
        <p:spPr>
          <a:xfrm>
            <a:off x="481360" y="2362200"/>
            <a:ext cx="4624039" cy="7620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marL="342900" indent="-342900" algn="l">
              <a:buFont typeface="Arial" pitchFamily="34" charset="0"/>
              <a:buChar char="•"/>
            </a:pPr>
            <a:r>
              <a:rPr lang="en-US" sz="2400" dirty="0" smtClean="0">
                <a:latin typeface="+mn-lt"/>
              </a:rPr>
              <a:t>Orientation PowerPoint</a:t>
            </a:r>
            <a:endParaRPr lang="en-US" sz="2400" b="1" dirty="0">
              <a:latin typeface="+mn-lt"/>
            </a:endParaRPr>
          </a:p>
        </p:txBody>
      </p:sp>
      <p:cxnSp>
        <p:nvCxnSpPr>
          <p:cNvPr id="7" name="Straight Connector 6"/>
          <p:cNvCxnSpPr>
            <a:stCxn id="2" idx="1"/>
          </p:cNvCxnSpPr>
          <p:nvPr/>
        </p:nvCxnSpPr>
        <p:spPr>
          <a:xfrm>
            <a:off x="457200" y="1808552"/>
            <a:ext cx="0" cy="3810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81360" y="3137406"/>
            <a:ext cx="8153400" cy="817756"/>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marL="342900" indent="-342900" algn="l">
              <a:buFont typeface="Arial" pitchFamily="34" charset="0"/>
              <a:buChar char="•"/>
            </a:pPr>
            <a:r>
              <a:rPr lang="en-US" sz="2400" dirty="0" smtClean="0">
                <a:latin typeface="+mn-lt"/>
              </a:rPr>
              <a:t>Re-orientation PowerPoint</a:t>
            </a:r>
            <a:br>
              <a:rPr lang="en-US" sz="2400" dirty="0" smtClean="0">
                <a:latin typeface="+mn-lt"/>
              </a:rPr>
            </a:br>
            <a:r>
              <a:rPr lang="en-US" sz="2400" dirty="0" smtClean="0">
                <a:latin typeface="+mn-lt"/>
              </a:rPr>
              <a:t>	</a:t>
            </a:r>
            <a:endParaRPr lang="en-US" sz="2400" b="1" dirty="0">
              <a:latin typeface="+mn-lt"/>
            </a:endParaRPr>
          </a:p>
        </p:txBody>
      </p:sp>
      <p:sp>
        <p:nvSpPr>
          <p:cNvPr id="11" name="Title 1"/>
          <p:cNvSpPr txBox="1">
            <a:spLocks/>
          </p:cNvSpPr>
          <p:nvPr/>
        </p:nvSpPr>
        <p:spPr>
          <a:xfrm>
            <a:off x="481360" y="3759087"/>
            <a:ext cx="4076700" cy="7620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marL="342900" indent="-342900" algn="l">
              <a:buFont typeface="Arial" pitchFamily="34" charset="0"/>
              <a:buChar char="•"/>
            </a:pPr>
            <a:r>
              <a:rPr lang="en-US" sz="2400" dirty="0" smtClean="0">
                <a:latin typeface="+mn-lt"/>
              </a:rPr>
              <a:t>Guide for both</a:t>
            </a:r>
            <a:br>
              <a:rPr lang="en-US" sz="2400" dirty="0" smtClean="0">
                <a:latin typeface="+mn-lt"/>
              </a:rPr>
            </a:br>
            <a:r>
              <a:rPr lang="en-US" sz="2400" dirty="0" smtClean="0">
                <a:latin typeface="+mn-lt"/>
              </a:rPr>
              <a:t>	</a:t>
            </a:r>
            <a:endParaRPr lang="en-US" sz="2400" b="1" dirty="0">
              <a:latin typeface="+mn-lt"/>
            </a:endParaRPr>
          </a:p>
        </p:txBody>
      </p:sp>
      <p:sp>
        <p:nvSpPr>
          <p:cNvPr id="12" name="Title 1"/>
          <p:cNvSpPr txBox="1">
            <a:spLocks/>
          </p:cNvSpPr>
          <p:nvPr/>
        </p:nvSpPr>
        <p:spPr>
          <a:xfrm>
            <a:off x="481360" y="4419600"/>
            <a:ext cx="8153400" cy="21336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marL="342900" indent="-342900" algn="l">
              <a:buFont typeface="Arial" pitchFamily="34" charset="0"/>
              <a:buChar char="•"/>
            </a:pPr>
            <a:r>
              <a:rPr lang="en-US" sz="2400" dirty="0" smtClean="0">
                <a:latin typeface="+mn-lt"/>
              </a:rPr>
              <a:t>Contemporary Initiation Ceremony</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The materials are on the DKG website</a:t>
            </a:r>
            <a:br>
              <a:rPr lang="en-US" sz="2400" dirty="0" smtClean="0">
                <a:latin typeface="+mn-lt"/>
              </a:rPr>
            </a:br>
            <a:r>
              <a:rPr lang="en-US" sz="2400" dirty="0" smtClean="0">
                <a:latin typeface="+mn-lt"/>
              </a:rPr>
              <a:t>An updated Ceremonies booklet will be available soon</a:t>
            </a:r>
            <a:br>
              <a:rPr lang="en-US" sz="2400" dirty="0" smtClean="0">
                <a:latin typeface="+mn-lt"/>
              </a:rPr>
            </a:br>
            <a:r>
              <a:rPr lang="en-US" sz="2400" dirty="0" smtClean="0">
                <a:latin typeface="+mn-lt"/>
              </a:rPr>
              <a:t/>
            </a:r>
            <a:br>
              <a:rPr lang="en-US" sz="2400" dirty="0" smtClean="0">
                <a:latin typeface="+mn-lt"/>
              </a:rPr>
            </a:br>
            <a:endParaRPr lang="en-US" sz="2400" b="1" dirty="0">
              <a:latin typeface="+mn-lt"/>
            </a:endParaRPr>
          </a:p>
        </p:txBody>
      </p:sp>
    </p:spTree>
    <p:extLst>
      <p:ext uri="{BB962C8B-B14F-4D97-AF65-F5344CB8AC3E}">
        <p14:creationId xmlns:p14="http://schemas.microsoft.com/office/powerpoint/2010/main" val="423690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1274956"/>
            <a:ext cx="4038600" cy="707886"/>
          </a:xfrm>
          <a:prstGeom prst="rect">
            <a:avLst/>
          </a:prstGeom>
          <a:noFill/>
        </p:spPr>
        <p:txBody>
          <a:bodyPr wrap="square" rtlCol="0">
            <a:spAutoFit/>
          </a:bodyPr>
          <a:lstStyle/>
          <a:p>
            <a:r>
              <a:rPr lang="en-US" sz="4000" b="1" dirty="0" smtClean="0">
                <a:latin typeface="+mj-lt"/>
              </a:rPr>
              <a:t>Money Matters</a:t>
            </a:r>
            <a:endParaRPr lang="en-US" sz="4000" b="1" dirty="0">
              <a:latin typeface="+mj-lt"/>
            </a:endParaRPr>
          </a:p>
        </p:txBody>
      </p:sp>
      <p:pic>
        <p:nvPicPr>
          <p:cNvPr id="17410" name="Picture 2" descr="C:\Users\Jackie\AppData\Local\Microsoft\Windows\Temporary Internet Files\Content.IE5\EFZ8O6KZ\MP9004423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5029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1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razy Cat"/>
          <p:cNvPicPr>
            <a:picLocks noChangeAspect="1" noChangeArrowheads="1"/>
          </p:cNvPicPr>
          <p:nvPr/>
        </p:nvPicPr>
        <p:blipFill>
          <a:blip r:embed="rId3" cstate="print"/>
          <a:srcRect/>
          <a:stretch>
            <a:fillRect/>
          </a:stretch>
        </p:blipFill>
        <p:spPr bwMode="auto">
          <a:xfrm>
            <a:off x="1600200" y="1371600"/>
            <a:ext cx="5998029" cy="4343400"/>
          </a:xfrm>
          <a:prstGeom prst="rect">
            <a:avLst/>
          </a:prstGeom>
          <a:noFill/>
          <a:ln w="9525">
            <a:noFill/>
            <a:miter lim="800000"/>
            <a:headEnd/>
            <a:tailEnd/>
          </a:ln>
        </p:spPr>
      </p:pic>
      <p:sp>
        <p:nvSpPr>
          <p:cNvPr id="5" name="TextBox 4"/>
          <p:cNvSpPr txBox="1"/>
          <p:nvPr/>
        </p:nvSpPr>
        <p:spPr>
          <a:xfrm>
            <a:off x="1635868" y="4191000"/>
            <a:ext cx="5962361" cy="1384995"/>
          </a:xfrm>
          <a:prstGeom prst="rect">
            <a:avLst/>
          </a:prstGeom>
          <a:noFill/>
        </p:spPr>
        <p:txBody>
          <a:bodyPr wrap="square">
            <a:spAutoFit/>
          </a:bodyPr>
          <a:lstStyle/>
          <a:p>
            <a:pPr algn="ctr">
              <a:defRPr/>
            </a:pPr>
            <a:r>
              <a:rPr lang="en-US" sz="2800" b="1" dirty="0">
                <a:solidFill>
                  <a:schemeClr val="accent4">
                    <a:lumMod val="10000"/>
                  </a:schemeClr>
                </a:solidFill>
              </a:rPr>
              <a:t>Does carrying the torch of leadership make you feel uneasy?</a:t>
            </a:r>
          </a:p>
        </p:txBody>
      </p:sp>
      <p:sp>
        <p:nvSpPr>
          <p:cNvPr id="4" name="TextBox 3"/>
          <p:cNvSpPr txBox="1"/>
          <p:nvPr/>
        </p:nvSpPr>
        <p:spPr>
          <a:xfrm>
            <a:off x="2590800" y="435114"/>
            <a:ext cx="3810000" cy="707886"/>
          </a:xfrm>
          <a:prstGeom prst="rect">
            <a:avLst/>
          </a:prstGeom>
          <a:noFill/>
        </p:spPr>
        <p:txBody>
          <a:bodyPr wrap="square" rtlCol="0">
            <a:spAutoFit/>
          </a:bodyPr>
          <a:lstStyle/>
          <a:p>
            <a:pPr algn="ctr"/>
            <a:r>
              <a:rPr lang="en-US" sz="4000" b="1" dirty="0" smtClean="0">
                <a:latin typeface="+mj-lt"/>
              </a:rPr>
              <a:t>Leadership</a:t>
            </a:r>
            <a:endParaRPr lang="en-US" sz="4000" b="1" dirty="0">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6127" y="1447800"/>
            <a:ext cx="4038600" cy="646331"/>
          </a:xfrm>
          <a:prstGeom prst="rect">
            <a:avLst/>
          </a:prstGeom>
          <a:noFill/>
        </p:spPr>
        <p:txBody>
          <a:bodyPr wrap="square" rtlCol="0">
            <a:spAutoFit/>
          </a:bodyPr>
          <a:lstStyle/>
          <a:p>
            <a:r>
              <a:rPr lang="en-US" sz="3600" b="1" dirty="0" smtClean="0">
                <a:latin typeface="+mn-lt"/>
              </a:rPr>
              <a:t>Dues Breakdown</a:t>
            </a:r>
            <a:endParaRPr lang="en-US" sz="3600" b="1" dirty="0">
              <a:latin typeface="+mn-lt"/>
            </a:endParaRPr>
          </a:p>
        </p:txBody>
      </p:sp>
      <p:sp>
        <p:nvSpPr>
          <p:cNvPr id="3" name="TextBox 2"/>
          <p:cNvSpPr txBox="1"/>
          <p:nvPr/>
        </p:nvSpPr>
        <p:spPr>
          <a:xfrm>
            <a:off x="1104900" y="2353733"/>
            <a:ext cx="6819900" cy="2677656"/>
          </a:xfrm>
          <a:prstGeom prst="rect">
            <a:avLst/>
          </a:prstGeom>
          <a:noFill/>
        </p:spPr>
        <p:txBody>
          <a:bodyPr wrap="square" rtlCol="0">
            <a:spAutoFit/>
          </a:bodyPr>
          <a:lstStyle/>
          <a:p>
            <a:pPr algn="ctr"/>
            <a:r>
              <a:rPr lang="en-US" sz="2400" b="1" dirty="0" smtClean="0">
                <a:latin typeface="+mn-lt"/>
              </a:rPr>
              <a:t>Active dues are $63 + $1.00 </a:t>
            </a:r>
            <a:r>
              <a:rPr lang="en-US" sz="2400" b="1" dirty="0">
                <a:latin typeface="+mn-lt"/>
              </a:rPr>
              <a:t>s</a:t>
            </a:r>
            <a:r>
              <a:rPr lang="en-US" sz="2400" b="1" dirty="0" smtClean="0">
                <a:latin typeface="+mn-lt"/>
              </a:rPr>
              <a:t>cholarship fee</a:t>
            </a:r>
          </a:p>
          <a:p>
            <a:r>
              <a:rPr lang="en-US" sz="2400" dirty="0" smtClean="0">
                <a:latin typeface="+mn-lt"/>
              </a:rPr>
              <a:t>International 		$40 + $.20 scholarship</a:t>
            </a:r>
          </a:p>
          <a:p>
            <a:r>
              <a:rPr lang="en-US" sz="2400" dirty="0" smtClean="0">
                <a:latin typeface="+mn-lt"/>
              </a:rPr>
              <a:t>Alpha Iota State	$23 + $.80 scholarship</a:t>
            </a:r>
          </a:p>
          <a:p>
            <a:r>
              <a:rPr lang="en-US" sz="2400" dirty="0" smtClean="0">
                <a:latin typeface="+mn-lt"/>
              </a:rPr>
              <a:t>Chapter		Determined by chapter</a:t>
            </a:r>
          </a:p>
          <a:p>
            <a:pPr algn="ctr"/>
            <a:r>
              <a:rPr lang="en-US" sz="2400" b="1" dirty="0">
                <a:latin typeface="+mn-lt"/>
              </a:rPr>
              <a:t>Reserve dues are $31.00 + $1.00 </a:t>
            </a:r>
            <a:r>
              <a:rPr lang="en-US" sz="2400" b="1" dirty="0" smtClean="0">
                <a:latin typeface="+mn-lt"/>
              </a:rPr>
              <a:t>scholarship</a:t>
            </a:r>
            <a:r>
              <a:rPr lang="en-US" sz="2400" dirty="0" smtClean="0">
                <a:latin typeface="+mn-lt"/>
              </a:rPr>
              <a:t> </a:t>
            </a:r>
          </a:p>
          <a:p>
            <a:r>
              <a:rPr lang="en-US" sz="2400" dirty="0" smtClean="0">
                <a:latin typeface="+mn-lt"/>
              </a:rPr>
              <a:t>State </a:t>
            </a:r>
            <a:r>
              <a:rPr lang="en-US" sz="2400" dirty="0">
                <a:latin typeface="+mn-lt"/>
              </a:rPr>
              <a:t>keeps $</a:t>
            </a:r>
            <a:r>
              <a:rPr lang="en-US" sz="2400" dirty="0" smtClean="0">
                <a:latin typeface="+mn-lt"/>
              </a:rPr>
              <a:t>11.00 </a:t>
            </a:r>
          </a:p>
          <a:p>
            <a:r>
              <a:rPr lang="en-US" sz="2400" dirty="0" smtClean="0">
                <a:latin typeface="+mn-lt"/>
              </a:rPr>
              <a:t>$</a:t>
            </a:r>
            <a:r>
              <a:rPr lang="en-US" sz="2400" dirty="0">
                <a:latin typeface="+mn-lt"/>
              </a:rPr>
              <a:t>20.00 goes to </a:t>
            </a:r>
            <a:r>
              <a:rPr lang="en-US" sz="2400" dirty="0" smtClean="0">
                <a:latin typeface="+mn-lt"/>
              </a:rPr>
              <a:t>International</a:t>
            </a:r>
            <a:endParaRPr lang="en-US" sz="2400" dirty="0">
              <a:latin typeface="+mn-lt"/>
            </a:endParaRPr>
          </a:p>
        </p:txBody>
      </p:sp>
      <p:pic>
        <p:nvPicPr>
          <p:cNvPr id="4" name="Picture 175" descr="C:\Users\Jackie\AppData\Local\Microsoft\Windows\Temporary Internet Files\Content.IE5\KV2KA8XI\MM90033697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15473" y="5257800"/>
            <a:ext cx="1252654" cy="1252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641810"/>
            <a:ext cx="7162800" cy="707886"/>
          </a:xfrm>
          <a:prstGeom prst="rect">
            <a:avLst/>
          </a:prstGeom>
          <a:noFill/>
        </p:spPr>
        <p:txBody>
          <a:bodyPr wrap="square" rtlCol="0">
            <a:spAutoFit/>
          </a:bodyPr>
          <a:lstStyle/>
          <a:p>
            <a:pPr algn="ctr"/>
            <a:r>
              <a:rPr lang="en-US" sz="4000" b="1" dirty="0" smtClean="0">
                <a:latin typeface="+mj-lt"/>
              </a:rPr>
              <a:t>Message for Chapter Treasurers</a:t>
            </a:r>
            <a:endParaRPr lang="en-US" sz="4000" b="1" dirty="0">
              <a:latin typeface="+mj-lt"/>
            </a:endParaRPr>
          </a:p>
        </p:txBody>
      </p:sp>
    </p:spTree>
    <p:extLst>
      <p:ext uri="{BB962C8B-B14F-4D97-AF65-F5344CB8AC3E}">
        <p14:creationId xmlns:p14="http://schemas.microsoft.com/office/powerpoint/2010/main" val="2910196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5184" y="762000"/>
            <a:ext cx="7391400" cy="3570208"/>
          </a:xfrm>
          <a:prstGeom prst="rect">
            <a:avLst/>
          </a:prstGeom>
          <a:noFill/>
        </p:spPr>
        <p:txBody>
          <a:bodyPr wrap="square" rtlCol="0">
            <a:spAutoFit/>
          </a:bodyPr>
          <a:lstStyle/>
          <a:p>
            <a:pPr algn="ctr"/>
            <a:r>
              <a:rPr lang="en-US" sz="4000" b="1" dirty="0" smtClean="0">
                <a:latin typeface="+mj-lt"/>
              </a:rPr>
              <a:t>BREAK into Role-a-Like Groups</a:t>
            </a:r>
          </a:p>
          <a:p>
            <a:endParaRPr lang="en-US" dirty="0" smtClean="0"/>
          </a:p>
          <a:p>
            <a:pPr marL="342900" indent="-342900">
              <a:buFont typeface="Arial" pitchFamily="34" charset="0"/>
              <a:buChar char="•"/>
            </a:pPr>
            <a:r>
              <a:rPr lang="en-US" sz="2400" dirty="0" smtClean="0">
                <a:latin typeface="+mn-lt"/>
              </a:rPr>
              <a:t>Presidents  </a:t>
            </a:r>
            <a:endParaRPr lang="en-US" sz="2400" dirty="0">
              <a:latin typeface="+mn-lt"/>
            </a:endParaRPr>
          </a:p>
          <a:p>
            <a:pPr lvl="2"/>
            <a:r>
              <a:rPr lang="en-US" sz="2400" dirty="0" smtClean="0">
                <a:latin typeface="+mn-lt"/>
              </a:rPr>
              <a:t>Leadership Committee</a:t>
            </a:r>
          </a:p>
          <a:p>
            <a:pPr marL="342900" indent="-342900">
              <a:buFont typeface="Arial" pitchFamily="34" charset="0"/>
              <a:buChar char="•"/>
            </a:pPr>
            <a:r>
              <a:rPr lang="en-US" sz="2400" dirty="0" smtClean="0">
                <a:latin typeface="+mn-lt"/>
              </a:rPr>
              <a:t>Membership/Program Chairs/ Communications</a:t>
            </a:r>
          </a:p>
          <a:p>
            <a:pPr lvl="2"/>
            <a:r>
              <a:rPr lang="en-US" sz="2400" dirty="0" smtClean="0">
                <a:latin typeface="+mn-lt"/>
              </a:rPr>
              <a:t>Nancy Everett, Lynne Elsesser, Liz VanWestenburg, &amp; Laura Perkins</a:t>
            </a:r>
          </a:p>
          <a:p>
            <a:pPr marL="342900" indent="-342900">
              <a:buFont typeface="Arial" pitchFamily="34" charset="0"/>
              <a:buChar char="•"/>
            </a:pPr>
            <a:r>
              <a:rPr lang="en-US" sz="2400" dirty="0" smtClean="0">
                <a:latin typeface="+mn-lt"/>
              </a:rPr>
              <a:t>Treasurers, Secretaries, Parliamentarians</a:t>
            </a:r>
          </a:p>
          <a:p>
            <a:pPr lvl="2"/>
            <a:r>
              <a:rPr lang="en-US" sz="2400" dirty="0" smtClean="0">
                <a:latin typeface="+mn-lt"/>
              </a:rPr>
              <a:t>Loretta Miles &amp; Dr. Helen Popovich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598" y="5105400"/>
            <a:ext cx="1284043" cy="1161409"/>
          </a:xfrm>
          <a:prstGeom prst="rect">
            <a:avLst/>
          </a:prstGeom>
        </p:spPr>
      </p:pic>
    </p:spTree>
    <p:extLst>
      <p:ext uri="{BB962C8B-B14F-4D97-AF65-F5344CB8AC3E}">
        <p14:creationId xmlns:p14="http://schemas.microsoft.com/office/powerpoint/2010/main" val="12077506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71600" y="1295400"/>
            <a:ext cx="5638800" cy="1752600"/>
          </a:xfrm>
        </p:spPr>
        <p:txBody>
          <a:bodyPr>
            <a:noAutofit/>
          </a:bodyPr>
          <a:lstStyle/>
          <a:p>
            <a:pPr algn="ctr"/>
            <a:r>
              <a:rPr lang="en-US" sz="4000" b="1" dirty="0" smtClean="0"/>
              <a:t>Nuts and Bolts for Chapter Presidents</a:t>
            </a:r>
            <a:endParaRPr lang="en-US" sz="4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352800"/>
            <a:ext cx="1905000" cy="1676400"/>
          </a:xfrm>
          <a:prstGeom prst="rect">
            <a:avLst/>
          </a:prstGeom>
        </p:spPr>
      </p:pic>
    </p:spTree>
    <p:extLst>
      <p:ext uri="{BB962C8B-B14F-4D97-AF65-F5344CB8AC3E}">
        <p14:creationId xmlns:p14="http://schemas.microsoft.com/office/powerpoint/2010/main" val="26555059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3220" y="1214662"/>
            <a:ext cx="8011633" cy="1323439"/>
          </a:xfrm>
          <a:prstGeom prst="rect">
            <a:avLst/>
          </a:prstGeom>
          <a:noFill/>
        </p:spPr>
        <p:txBody>
          <a:bodyPr wrap="square" rtlCol="0">
            <a:spAutoFit/>
          </a:bodyPr>
          <a:lstStyle/>
          <a:p>
            <a:pPr algn="ctr"/>
            <a:r>
              <a:rPr lang="en-US" sz="4000" b="1" dirty="0" smtClean="0">
                <a:latin typeface="+mj-lt"/>
              </a:rPr>
              <a:t>What Do I Need to Know as </a:t>
            </a:r>
          </a:p>
          <a:p>
            <a:pPr algn="ctr"/>
            <a:r>
              <a:rPr lang="en-US" sz="4000" b="1" dirty="0" smtClean="0">
                <a:latin typeface="+mj-lt"/>
              </a:rPr>
              <a:t>Chapter President</a:t>
            </a:r>
            <a:endParaRPr lang="en-US" sz="4000" b="1" dirty="0">
              <a:latin typeface="+mj-lt"/>
            </a:endParaRPr>
          </a:p>
        </p:txBody>
      </p:sp>
      <p:pic>
        <p:nvPicPr>
          <p:cNvPr id="6"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2912768" y="2895600"/>
            <a:ext cx="3152535" cy="3152535"/>
          </a:xfrm>
          <a:prstGeom prst="rect">
            <a:avLst/>
          </a:prstGeom>
          <a:noFill/>
          <a:ln w="9525">
            <a:noFill/>
            <a:miter lim="800000"/>
            <a:headEnd/>
            <a:tailEnd/>
          </a:ln>
        </p:spPr>
      </p:pic>
    </p:spTree>
    <p:extLst>
      <p:ext uri="{BB962C8B-B14F-4D97-AF65-F5344CB8AC3E}">
        <p14:creationId xmlns:p14="http://schemas.microsoft.com/office/powerpoint/2010/main" val="309580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4698" y="304800"/>
            <a:ext cx="5972148" cy="707886"/>
          </a:xfrm>
          <a:prstGeom prst="rect">
            <a:avLst/>
          </a:prstGeom>
        </p:spPr>
        <p:txBody>
          <a:bodyPr wrap="none">
            <a:spAutoFit/>
          </a:bodyPr>
          <a:lstStyle/>
          <a:p>
            <a:r>
              <a:rPr lang="en-US" sz="4000" b="1" dirty="0" smtClean="0">
                <a:latin typeface="+mn-lt"/>
                <a:cs typeface="Times New Roman" pitchFamily="18" charset="0"/>
              </a:rPr>
              <a:t>President’s </a:t>
            </a:r>
            <a:r>
              <a:rPr lang="en-US" sz="4000" b="1" dirty="0">
                <a:latin typeface="+mj-lt"/>
                <a:cs typeface="Times New Roman" pitchFamily="18" charset="0"/>
              </a:rPr>
              <a:t>Responsibilities</a:t>
            </a:r>
            <a:endParaRPr lang="en-US" sz="4000" b="1" dirty="0">
              <a:latin typeface="+mj-lt"/>
            </a:endParaRPr>
          </a:p>
        </p:txBody>
      </p:sp>
      <p:sp>
        <p:nvSpPr>
          <p:cNvPr id="4" name="TextBox 3"/>
          <p:cNvSpPr txBox="1"/>
          <p:nvPr/>
        </p:nvSpPr>
        <p:spPr>
          <a:xfrm>
            <a:off x="533400" y="1600200"/>
            <a:ext cx="7543800" cy="523220"/>
          </a:xfrm>
          <a:prstGeom prst="rect">
            <a:avLst/>
          </a:prstGeom>
          <a:noFill/>
        </p:spPr>
        <p:txBody>
          <a:bodyPr wrap="square" rtlCol="0">
            <a:spAutoFit/>
          </a:bodyPr>
          <a:lstStyle/>
          <a:p>
            <a:pPr marL="457200" indent="-457200">
              <a:buFont typeface="Arial" pitchFamily="34" charset="0"/>
              <a:buChar char="•"/>
            </a:pPr>
            <a:r>
              <a:rPr lang="en-US" sz="2800" dirty="0" smtClean="0">
                <a:latin typeface="+mn-lt"/>
              </a:rPr>
              <a:t>Attend leadership development training</a:t>
            </a:r>
            <a:endParaRPr lang="en-US" sz="2800" dirty="0">
              <a:latin typeface="+mn-lt"/>
            </a:endParaRPr>
          </a:p>
        </p:txBody>
      </p:sp>
      <p:sp>
        <p:nvSpPr>
          <p:cNvPr id="5" name="TextBox 4"/>
          <p:cNvSpPr txBox="1"/>
          <p:nvPr/>
        </p:nvSpPr>
        <p:spPr>
          <a:xfrm>
            <a:off x="533400" y="2057400"/>
            <a:ext cx="7543800" cy="954107"/>
          </a:xfrm>
          <a:prstGeom prst="rect">
            <a:avLst/>
          </a:prstGeom>
          <a:noFill/>
        </p:spPr>
        <p:txBody>
          <a:bodyPr wrap="square" rtlCol="0">
            <a:spAutoFit/>
          </a:bodyPr>
          <a:lstStyle/>
          <a:p>
            <a:pPr marL="457200" indent="-457200">
              <a:buFont typeface="Arial" pitchFamily="34" charset="0"/>
              <a:buChar char="•"/>
            </a:pPr>
            <a:r>
              <a:rPr lang="en-US" sz="2800" dirty="0" smtClean="0">
                <a:latin typeface="+mn-lt"/>
              </a:rPr>
              <a:t>Attend executive board meetings and workshops of the state organization</a:t>
            </a:r>
            <a:endParaRPr lang="en-US" sz="2800" dirty="0">
              <a:latin typeface="+mn-lt"/>
            </a:endParaRPr>
          </a:p>
        </p:txBody>
      </p:sp>
      <p:sp>
        <p:nvSpPr>
          <p:cNvPr id="6" name="TextBox 5"/>
          <p:cNvSpPr txBox="1"/>
          <p:nvPr/>
        </p:nvSpPr>
        <p:spPr>
          <a:xfrm>
            <a:off x="533400" y="2899082"/>
            <a:ext cx="7543800" cy="1384995"/>
          </a:xfrm>
          <a:prstGeom prst="rect">
            <a:avLst/>
          </a:prstGeom>
          <a:noFill/>
        </p:spPr>
        <p:txBody>
          <a:bodyPr wrap="square" rtlCol="0">
            <a:spAutoFit/>
          </a:bodyPr>
          <a:lstStyle/>
          <a:p>
            <a:pPr marL="457200" indent="-457200">
              <a:buFont typeface="Arial" pitchFamily="34" charset="0"/>
              <a:buChar char="•"/>
            </a:pPr>
            <a:r>
              <a:rPr lang="en-US" sz="2800" dirty="0" smtClean="0">
                <a:latin typeface="+mn-lt"/>
              </a:rPr>
              <a:t>Whenever possible attend the </a:t>
            </a:r>
            <a:r>
              <a:rPr lang="en-US" sz="2800" dirty="0">
                <a:latin typeface="+mn-lt"/>
              </a:rPr>
              <a:t>Northeast Regional Conference and International </a:t>
            </a:r>
            <a:r>
              <a:rPr lang="en-US" sz="2800" dirty="0" smtClean="0">
                <a:latin typeface="+mn-lt"/>
              </a:rPr>
              <a:t>Convention</a:t>
            </a:r>
            <a:endParaRPr lang="en-US" sz="2800" dirty="0">
              <a:latin typeface="+mn-lt"/>
            </a:endParaRPr>
          </a:p>
        </p:txBody>
      </p:sp>
      <p:sp>
        <p:nvSpPr>
          <p:cNvPr id="7" name="Rectangle 6"/>
          <p:cNvSpPr/>
          <p:nvPr/>
        </p:nvSpPr>
        <p:spPr>
          <a:xfrm>
            <a:off x="533400" y="4114800"/>
            <a:ext cx="6781800" cy="954107"/>
          </a:xfrm>
          <a:prstGeom prst="rect">
            <a:avLst/>
          </a:prstGeom>
        </p:spPr>
        <p:txBody>
          <a:bodyPr wrap="square">
            <a:spAutoFit/>
          </a:bodyPr>
          <a:lstStyle/>
          <a:p>
            <a:pPr marL="457200" indent="-457200">
              <a:buFont typeface="Arial" pitchFamily="34" charset="0"/>
              <a:buChar char="•"/>
            </a:pPr>
            <a:r>
              <a:rPr lang="en-US" sz="2800" dirty="0" smtClean="0">
                <a:latin typeface="+mn-lt"/>
              </a:rPr>
              <a:t>Distribute biennial report forms and ensure they are returned on time</a:t>
            </a:r>
            <a:endParaRPr lang="en-US" sz="2800" dirty="0">
              <a:latin typeface="+mn-lt"/>
            </a:endParaRPr>
          </a:p>
        </p:txBody>
      </p:sp>
      <p:sp>
        <p:nvSpPr>
          <p:cNvPr id="8" name="Rectangle 7"/>
          <p:cNvSpPr/>
          <p:nvPr/>
        </p:nvSpPr>
        <p:spPr>
          <a:xfrm>
            <a:off x="533400" y="4953000"/>
            <a:ext cx="6781800" cy="954107"/>
          </a:xfrm>
          <a:prstGeom prst="rect">
            <a:avLst/>
          </a:prstGeom>
        </p:spPr>
        <p:txBody>
          <a:bodyPr wrap="square">
            <a:spAutoFit/>
          </a:bodyPr>
          <a:lstStyle/>
          <a:p>
            <a:pPr marL="457200" indent="-457200">
              <a:buFont typeface="Arial" pitchFamily="34" charset="0"/>
              <a:buChar char="•"/>
            </a:pPr>
            <a:r>
              <a:rPr lang="en-US" sz="2800" dirty="0" smtClean="0">
                <a:latin typeface="+mn-lt"/>
              </a:rPr>
              <a:t>Notify the state of changes of officers during the biennium</a:t>
            </a:r>
            <a:endParaRPr lang="en-US" sz="2800" dirty="0">
              <a:latin typeface="+mn-lt"/>
            </a:endParaRPr>
          </a:p>
        </p:txBody>
      </p:sp>
      <p:pic>
        <p:nvPicPr>
          <p:cNvPr id="9"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612422" y="457200"/>
            <a:ext cx="808038" cy="808038"/>
          </a:xfrm>
          <a:prstGeom prst="rect">
            <a:avLst/>
          </a:prstGeom>
          <a:noFill/>
          <a:ln w="9525">
            <a:noFill/>
            <a:miter lim="800000"/>
            <a:headEnd/>
            <a:tailEnd/>
          </a:ln>
        </p:spPr>
      </p:pic>
    </p:spTree>
    <p:extLst>
      <p:ext uri="{BB962C8B-B14F-4D97-AF65-F5344CB8AC3E}">
        <p14:creationId xmlns:p14="http://schemas.microsoft.com/office/powerpoint/2010/main" val="3012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77200" cy="5714999"/>
          </a:xfrm>
        </p:spPr>
        <p:txBody>
          <a:bodyPr>
            <a:normAutofit/>
          </a:bodyPr>
          <a:lstStyle/>
          <a:p>
            <a:pPr marL="0" indent="0">
              <a:buNone/>
              <a:defRPr/>
            </a:pPr>
            <a:r>
              <a:rPr lang="en-US" sz="2800" dirty="0" smtClean="0">
                <a:solidFill>
                  <a:schemeClr val="tx1"/>
                </a:solidFill>
              </a:rPr>
              <a:t>Chapter Presidents need to complete:</a:t>
            </a:r>
          </a:p>
          <a:p>
            <a:pPr lvl="1">
              <a:lnSpc>
                <a:spcPct val="150000"/>
              </a:lnSpc>
              <a:buClr>
                <a:schemeClr val="accent6"/>
              </a:buClr>
              <a:buFont typeface="Arial" pitchFamily="34" charset="0"/>
              <a:buChar char="•"/>
              <a:defRPr/>
            </a:pPr>
            <a:r>
              <a:rPr lang="en-US" sz="2800" b="1" dirty="0" smtClean="0">
                <a:solidFill>
                  <a:schemeClr val="tx1"/>
                </a:solidFill>
              </a:rPr>
              <a:t>ASAP </a:t>
            </a:r>
            <a:r>
              <a:rPr lang="en-US" sz="2800" dirty="0" smtClean="0">
                <a:solidFill>
                  <a:schemeClr val="tx1"/>
                </a:solidFill>
              </a:rPr>
              <a:t>Chapter Officers Form for 2012-2014</a:t>
            </a:r>
            <a:endParaRPr lang="en-US" sz="2800" b="1" dirty="0" smtClean="0">
              <a:solidFill>
                <a:schemeClr val="tx1"/>
              </a:solidFill>
            </a:endParaRPr>
          </a:p>
          <a:p>
            <a:pPr lvl="1">
              <a:lnSpc>
                <a:spcPct val="150000"/>
              </a:lnSpc>
              <a:buClr>
                <a:schemeClr val="accent6"/>
              </a:buClr>
              <a:buFont typeface="Arial" pitchFamily="34" charset="0"/>
              <a:buChar char="•"/>
              <a:defRPr/>
            </a:pPr>
            <a:r>
              <a:rPr lang="en-US" sz="2800" b="1" dirty="0" smtClean="0">
                <a:solidFill>
                  <a:schemeClr val="tx1"/>
                </a:solidFill>
              </a:rPr>
              <a:t>ASAP </a:t>
            </a:r>
            <a:r>
              <a:rPr lang="en-US" sz="2800" dirty="0" smtClean="0">
                <a:solidFill>
                  <a:schemeClr val="tx1"/>
                </a:solidFill>
              </a:rPr>
              <a:t>Chapter President and Treasurer Form for 2012-2014 to International</a:t>
            </a:r>
            <a:endParaRPr lang="en-US" sz="2800" b="1" dirty="0" smtClean="0">
              <a:solidFill>
                <a:schemeClr val="tx1"/>
              </a:solidFill>
            </a:endParaRPr>
          </a:p>
          <a:p>
            <a:pPr lvl="1">
              <a:lnSpc>
                <a:spcPct val="150000"/>
              </a:lnSpc>
              <a:buClr>
                <a:schemeClr val="accent6"/>
              </a:buClr>
              <a:buFont typeface="Arial" pitchFamily="34" charset="0"/>
              <a:buChar char="•"/>
              <a:defRPr/>
            </a:pPr>
            <a:r>
              <a:rPr lang="en-US" sz="2800" dirty="0" smtClean="0">
                <a:solidFill>
                  <a:schemeClr val="tx1"/>
                </a:solidFill>
              </a:rPr>
              <a:t> Annual/Biennial Report by February 1st </a:t>
            </a:r>
          </a:p>
          <a:p>
            <a:pPr lvl="1">
              <a:lnSpc>
                <a:spcPct val="150000"/>
              </a:lnSpc>
              <a:buClr>
                <a:schemeClr val="accent6"/>
              </a:buClr>
              <a:buFont typeface="Arial" pitchFamily="34" charset="0"/>
              <a:buChar char="•"/>
              <a:defRPr/>
            </a:pPr>
            <a:r>
              <a:rPr lang="en-US" sz="2800" b="1" dirty="0" smtClean="0">
                <a:solidFill>
                  <a:schemeClr val="tx1"/>
                </a:solidFill>
              </a:rPr>
              <a:t>Form 6</a:t>
            </a:r>
            <a:r>
              <a:rPr lang="en-US" sz="2800" baseline="30000" dirty="0" smtClean="0">
                <a:solidFill>
                  <a:schemeClr val="tx1"/>
                </a:solidFill>
              </a:rPr>
              <a:t> </a:t>
            </a:r>
            <a:r>
              <a:rPr lang="en-US" sz="2800" dirty="0" smtClean="0">
                <a:solidFill>
                  <a:schemeClr val="tx1"/>
                </a:solidFill>
              </a:rPr>
              <a:t> (Death of a Member</a:t>
            </a:r>
            <a:r>
              <a:rPr lang="en-US" sz="2800" smtClean="0">
                <a:solidFill>
                  <a:schemeClr val="tx1"/>
                </a:solidFill>
              </a:rPr>
              <a:t>) </a:t>
            </a:r>
            <a:endParaRPr lang="en-US" sz="2800" dirty="0">
              <a:solidFill>
                <a:schemeClr val="tx1"/>
              </a:solidFill>
            </a:endParaRPr>
          </a:p>
        </p:txBody>
      </p:sp>
      <p:sp>
        <p:nvSpPr>
          <p:cNvPr id="40962" name="Title 1"/>
          <p:cNvSpPr>
            <a:spLocks noGrp="1"/>
          </p:cNvSpPr>
          <p:nvPr>
            <p:ph type="title"/>
          </p:nvPr>
        </p:nvSpPr>
        <p:spPr>
          <a:xfrm>
            <a:off x="25400" y="99219"/>
            <a:ext cx="8686800" cy="1143000"/>
          </a:xfrm>
        </p:spPr>
        <p:txBody>
          <a:bodyPr/>
          <a:lstStyle/>
          <a:p>
            <a:pPr algn="ctr"/>
            <a:r>
              <a:rPr lang="en-US" sz="4000" b="1" dirty="0" smtClean="0">
                <a:solidFill>
                  <a:schemeClr val="tx1"/>
                </a:solidFill>
              </a:rPr>
              <a:t>Reports the State </a:t>
            </a:r>
            <a:r>
              <a:rPr lang="en-US" sz="4000" b="1" dirty="0">
                <a:solidFill>
                  <a:schemeClr val="tx1"/>
                </a:solidFill>
              </a:rPr>
              <a:t>P</a:t>
            </a:r>
            <a:r>
              <a:rPr lang="en-US" sz="4000" b="1" dirty="0" smtClean="0">
                <a:solidFill>
                  <a:schemeClr val="tx1"/>
                </a:solidFill>
              </a:rPr>
              <a:t>resident </a:t>
            </a:r>
            <a:r>
              <a:rPr lang="en-US" sz="4000" b="1" dirty="0">
                <a:solidFill>
                  <a:schemeClr val="tx1"/>
                </a:solidFill>
              </a:rPr>
              <a:t>N</a:t>
            </a:r>
            <a:r>
              <a:rPr lang="en-US" sz="4000" b="1" dirty="0" smtClean="0">
                <a:solidFill>
                  <a:schemeClr val="tx1"/>
                </a:solidFill>
              </a:rPr>
              <a:t>eeds:</a:t>
            </a:r>
          </a:p>
        </p:txBody>
      </p:sp>
      <p:pic>
        <p:nvPicPr>
          <p:cNvPr id="40964" name="Picture 2" descr="C:\Users\Jackie\AppData\Local\Microsoft\Windows\Temporary Internet Files\Content.IE5\R0FL0YOZ\MC900301384[1].wmf"/>
          <p:cNvPicPr>
            <a:picLocks noChangeAspect="1" noChangeArrowheads="1"/>
          </p:cNvPicPr>
          <p:nvPr/>
        </p:nvPicPr>
        <p:blipFill>
          <a:blip r:embed="rId3" cstate="print"/>
          <a:srcRect/>
          <a:stretch>
            <a:fillRect/>
          </a:stretch>
        </p:blipFill>
        <p:spPr bwMode="auto">
          <a:xfrm>
            <a:off x="6858000" y="4648200"/>
            <a:ext cx="1817688" cy="1470025"/>
          </a:xfrm>
          <a:prstGeom prst="rect">
            <a:avLst/>
          </a:prstGeom>
          <a:noFill/>
          <a:ln w="9525">
            <a:noFill/>
            <a:miter lim="800000"/>
            <a:headEnd/>
            <a:tailEnd/>
          </a:ln>
        </p:spPr>
      </p:pic>
      <p:pic>
        <p:nvPicPr>
          <p:cNvPr id="5"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873245" y="76200"/>
            <a:ext cx="808038" cy="808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8016441" y="209364"/>
            <a:ext cx="808038" cy="808038"/>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901123906"/>
              </p:ext>
            </p:extLst>
          </p:nvPr>
        </p:nvGraphicFramePr>
        <p:xfrm>
          <a:off x="74341" y="76200"/>
          <a:ext cx="8748279" cy="6649523"/>
        </p:xfrm>
        <a:graphic>
          <a:graphicData uri="http://schemas.openxmlformats.org/presentationml/2006/ole">
            <mc:AlternateContent xmlns:mc="http://schemas.openxmlformats.org/markup-compatibility/2006">
              <mc:Choice xmlns:v="urn:schemas-microsoft-com:vml" Requires="v">
                <p:oleObj spid="_x0000_s1518" name="Document" r:id="rId6" imgW="9314465" imgH="7079094" progId="Word.Document.8">
                  <p:embed/>
                </p:oleObj>
              </mc:Choice>
              <mc:Fallback>
                <p:oleObj name="Document" r:id="rId6" imgW="9314465" imgH="7079094" progId="Word.Document.8">
                  <p:embed/>
                  <p:pic>
                    <p:nvPicPr>
                      <p:cNvPr id="0" name=""/>
                      <p:cNvPicPr/>
                      <p:nvPr/>
                    </p:nvPicPr>
                    <p:blipFill>
                      <a:blip r:embed="rId7"/>
                      <a:stretch>
                        <a:fillRect/>
                      </a:stretch>
                    </p:blipFill>
                    <p:spPr>
                      <a:xfrm>
                        <a:off x="74341" y="76200"/>
                        <a:ext cx="8748279" cy="664952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772400" y="304800"/>
            <a:ext cx="808038" cy="808038"/>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058933005"/>
              </p:ext>
            </p:extLst>
          </p:nvPr>
        </p:nvGraphicFramePr>
        <p:xfrm>
          <a:off x="1295400" y="24161"/>
          <a:ext cx="6247805" cy="6858653"/>
        </p:xfrm>
        <a:graphic>
          <a:graphicData uri="http://schemas.openxmlformats.org/presentationml/2006/ole">
            <mc:AlternateContent xmlns:mc="http://schemas.openxmlformats.org/markup-compatibility/2006">
              <mc:Choice xmlns:v="urn:schemas-microsoft-com:vml" Requires="v">
                <p:oleObj spid="_x0000_s2542" name="Document" r:id="rId6" imgW="7188036" imgH="7889734" progId="Word.Document.8">
                  <p:embed/>
                </p:oleObj>
              </mc:Choice>
              <mc:Fallback>
                <p:oleObj name="Document" r:id="rId6" imgW="7188036" imgH="7889734" progId="Word.Document.8">
                  <p:embed/>
                  <p:pic>
                    <p:nvPicPr>
                      <p:cNvPr id="0" name=""/>
                      <p:cNvPicPr/>
                      <p:nvPr/>
                    </p:nvPicPr>
                    <p:blipFill>
                      <a:blip r:embed="rId7"/>
                      <a:stretch>
                        <a:fillRect/>
                      </a:stretch>
                    </p:blipFill>
                    <p:spPr>
                      <a:xfrm>
                        <a:off x="1295400" y="24161"/>
                        <a:ext cx="6247805" cy="685865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8458200" cy="1261884"/>
          </a:xfrm>
          <a:prstGeom prst="rect">
            <a:avLst/>
          </a:prstGeom>
          <a:noFill/>
        </p:spPr>
        <p:txBody>
          <a:bodyPr wrap="square" rtlCol="0">
            <a:spAutoFit/>
          </a:bodyPr>
          <a:lstStyle/>
          <a:p>
            <a:pPr algn="ctr"/>
            <a:r>
              <a:rPr lang="en-US" sz="4000" b="1" dirty="0" smtClean="0">
                <a:latin typeface="+mn-lt"/>
              </a:rPr>
              <a:t>Report Forms </a:t>
            </a:r>
            <a:endParaRPr lang="en-US" b="1" dirty="0" smtClean="0">
              <a:latin typeface="+mn-lt"/>
            </a:endParaRPr>
          </a:p>
          <a:p>
            <a:r>
              <a:rPr lang="en-US" dirty="0" smtClean="0">
                <a:latin typeface="+mn-lt"/>
              </a:rPr>
              <a:t>In </a:t>
            </a:r>
            <a:r>
              <a:rPr lang="en-US" dirty="0">
                <a:latin typeface="+mn-lt"/>
              </a:rPr>
              <a:t>November, reporting forms are mailed to Chapter Presidents.  They are also available online at www.dkg.org </a:t>
            </a:r>
          </a:p>
        </p:txBody>
      </p:sp>
      <p:sp>
        <p:nvSpPr>
          <p:cNvPr id="4" name="TextBox 3"/>
          <p:cNvSpPr txBox="1"/>
          <p:nvPr/>
        </p:nvSpPr>
        <p:spPr>
          <a:xfrm>
            <a:off x="677333" y="1542015"/>
            <a:ext cx="5181600" cy="4893647"/>
          </a:xfrm>
          <a:prstGeom prst="rect">
            <a:avLst/>
          </a:prstGeom>
          <a:noFill/>
        </p:spPr>
        <p:txBody>
          <a:bodyPr wrap="square" rtlCol="0">
            <a:spAutoFit/>
          </a:bodyPr>
          <a:lstStyle/>
          <a:p>
            <a:r>
              <a:rPr lang="en-US" sz="2400" b="1" dirty="0">
                <a:latin typeface="+mn-lt"/>
              </a:rPr>
              <a:t>Chapter Biennial Report Forms</a:t>
            </a:r>
            <a:endParaRPr lang="en-US" sz="2400" dirty="0">
              <a:latin typeface="+mn-lt"/>
            </a:endParaRPr>
          </a:p>
          <a:p>
            <a:pPr lvl="0"/>
            <a:r>
              <a:rPr lang="en-US" sz="2400" dirty="0" smtClean="0">
                <a:latin typeface="+mn-lt"/>
              </a:rPr>
              <a:t>President Annual Report (Form 54)</a:t>
            </a:r>
          </a:p>
          <a:p>
            <a:pPr lvl="0"/>
            <a:r>
              <a:rPr lang="en-US" sz="2400" dirty="0" smtClean="0">
                <a:latin typeface="+mn-lt"/>
              </a:rPr>
              <a:t>Communications (Form 38)</a:t>
            </a:r>
          </a:p>
          <a:p>
            <a:pPr lvl="0"/>
            <a:r>
              <a:rPr lang="en-US" sz="2400" dirty="0" smtClean="0">
                <a:latin typeface="+mn-lt"/>
              </a:rPr>
              <a:t>Educational Excellence (Form 26)</a:t>
            </a:r>
          </a:p>
          <a:p>
            <a:pPr lvl="0"/>
            <a:r>
              <a:rPr lang="en-US" sz="2400" dirty="0" smtClean="0">
                <a:latin typeface="+mn-lt"/>
              </a:rPr>
              <a:t>Finance </a:t>
            </a:r>
            <a:r>
              <a:rPr lang="en-US" sz="2400" dirty="0">
                <a:latin typeface="+mn-lt"/>
              </a:rPr>
              <a:t>Committee (Form 40)</a:t>
            </a:r>
          </a:p>
          <a:p>
            <a:pPr lvl="0"/>
            <a:r>
              <a:rPr lang="en-US" sz="2400" dirty="0">
                <a:latin typeface="+mn-lt"/>
              </a:rPr>
              <a:t>Membership Committee (Form 36</a:t>
            </a:r>
            <a:r>
              <a:rPr lang="en-US" sz="2400" dirty="0" smtClean="0">
                <a:latin typeface="+mn-lt"/>
              </a:rPr>
              <a:t>)</a:t>
            </a:r>
          </a:p>
          <a:p>
            <a:pPr lvl="0"/>
            <a:r>
              <a:rPr lang="en-US" sz="2400" dirty="0" smtClean="0">
                <a:latin typeface="+mn-lt"/>
              </a:rPr>
              <a:t>Necrology (Form 2)</a:t>
            </a:r>
            <a:endParaRPr lang="en-US" sz="2400" dirty="0">
              <a:latin typeface="+mn-lt"/>
            </a:endParaRPr>
          </a:p>
          <a:p>
            <a:pPr lvl="0"/>
            <a:r>
              <a:rPr lang="en-US" sz="2400" dirty="0" smtClean="0">
                <a:latin typeface="+mn-lt"/>
              </a:rPr>
              <a:t>Scholarships </a:t>
            </a:r>
            <a:r>
              <a:rPr lang="en-US" sz="2400" dirty="0">
                <a:latin typeface="+mn-lt"/>
              </a:rPr>
              <a:t>Committee (Form 34)</a:t>
            </a:r>
          </a:p>
          <a:p>
            <a:pPr lvl="0"/>
            <a:r>
              <a:rPr lang="en-US" sz="2400" dirty="0">
                <a:latin typeface="+mn-lt"/>
              </a:rPr>
              <a:t>World Fellowships Committee (Form 42)</a:t>
            </a:r>
          </a:p>
          <a:p>
            <a:r>
              <a:rPr lang="en-US" sz="2400" dirty="0">
                <a:latin typeface="+mn-lt"/>
              </a:rPr>
              <a:t> </a:t>
            </a:r>
            <a:endParaRPr lang="en-US" sz="2400" dirty="0" smtClean="0">
              <a:latin typeface="+mn-lt"/>
            </a:endParaRPr>
          </a:p>
          <a:p>
            <a:r>
              <a:rPr lang="en-US" sz="2400" b="1" dirty="0" smtClean="0">
                <a:latin typeface="+mn-lt"/>
              </a:rPr>
              <a:t>Chapter Annual Report</a:t>
            </a:r>
            <a:endParaRPr lang="en-US" sz="2400" dirty="0">
              <a:latin typeface="+mn-lt"/>
            </a:endParaRPr>
          </a:p>
          <a:p>
            <a:pPr lvl="0"/>
            <a:r>
              <a:rPr lang="en-US" sz="2400" dirty="0">
                <a:latin typeface="+mn-lt"/>
              </a:rPr>
              <a:t>Chapter President – Annual Report </a:t>
            </a:r>
          </a:p>
          <a:p>
            <a:pPr lvl="0"/>
            <a:r>
              <a:rPr lang="en-US" sz="2400" dirty="0">
                <a:latin typeface="+mn-lt"/>
              </a:rPr>
              <a:t>Necrology – Chapter Annual </a:t>
            </a:r>
            <a:r>
              <a:rPr lang="en-US" sz="2400" dirty="0" smtClean="0">
                <a:latin typeface="+mn-lt"/>
              </a:rPr>
              <a:t>Report</a:t>
            </a:r>
            <a:endParaRPr lang="en-US" sz="2400" dirty="0">
              <a:latin typeface="+mn-lt"/>
            </a:endParaRPr>
          </a:p>
        </p:txBody>
      </p:sp>
      <p:sp>
        <p:nvSpPr>
          <p:cNvPr id="5" name="TextBox 4"/>
          <p:cNvSpPr txBox="1"/>
          <p:nvPr/>
        </p:nvSpPr>
        <p:spPr>
          <a:xfrm>
            <a:off x="5537200" y="1542015"/>
            <a:ext cx="2514600" cy="4524315"/>
          </a:xfrm>
          <a:prstGeom prst="rect">
            <a:avLst/>
          </a:prstGeom>
          <a:noFill/>
        </p:spPr>
        <p:txBody>
          <a:bodyPr wrap="square" rtlCol="0">
            <a:spAutoFit/>
          </a:bodyPr>
          <a:lstStyle/>
          <a:p>
            <a:r>
              <a:rPr lang="en-US" sz="2400" b="1" dirty="0">
                <a:solidFill>
                  <a:srgbClr val="FF0000"/>
                </a:solidFill>
                <a:latin typeface="+mn-lt"/>
              </a:rPr>
              <a:t>February 1 </a:t>
            </a:r>
          </a:p>
          <a:p>
            <a:r>
              <a:rPr lang="en-US" sz="2400" dirty="0">
                <a:latin typeface="+mn-lt"/>
              </a:rPr>
              <a:t>(even </a:t>
            </a:r>
            <a:r>
              <a:rPr lang="en-US" sz="2400" dirty="0" smtClean="0">
                <a:latin typeface="+mn-lt"/>
              </a:rPr>
              <a:t>years</a:t>
            </a:r>
            <a:r>
              <a:rPr lang="en-US" sz="2400" dirty="0">
                <a:latin typeface="+mn-lt"/>
              </a:rPr>
              <a:t>)</a:t>
            </a:r>
          </a:p>
          <a:p>
            <a:r>
              <a:rPr lang="en-US" sz="2400" dirty="0">
                <a:latin typeface="+mn-lt"/>
              </a:rPr>
              <a:t> </a:t>
            </a:r>
          </a:p>
          <a:p>
            <a:r>
              <a:rPr lang="en-US" sz="2400" dirty="0">
                <a:latin typeface="+mn-lt"/>
              </a:rPr>
              <a:t> </a:t>
            </a:r>
            <a:endParaRPr lang="en-US" sz="2400" dirty="0" smtClean="0">
              <a:latin typeface="+mn-lt"/>
            </a:endParaRPr>
          </a:p>
          <a:p>
            <a:endParaRPr lang="en-US" sz="2400" dirty="0" smtClean="0">
              <a:latin typeface="+mn-lt"/>
            </a:endParaRPr>
          </a:p>
          <a:p>
            <a:endParaRPr lang="en-US" sz="2400" dirty="0">
              <a:latin typeface="+mn-lt"/>
            </a:endParaRPr>
          </a:p>
          <a:p>
            <a:endParaRPr lang="en-US" sz="2400" dirty="0" smtClean="0">
              <a:latin typeface="+mn-lt"/>
            </a:endParaRPr>
          </a:p>
          <a:p>
            <a:endParaRPr lang="en-US" sz="2400" dirty="0">
              <a:latin typeface="+mn-lt"/>
            </a:endParaRPr>
          </a:p>
          <a:p>
            <a:endParaRPr lang="en-US" sz="2400" dirty="0" smtClean="0">
              <a:latin typeface="+mn-lt"/>
            </a:endParaRPr>
          </a:p>
          <a:p>
            <a:endParaRPr lang="en-US" sz="2400" dirty="0">
              <a:latin typeface="+mn-lt"/>
            </a:endParaRPr>
          </a:p>
          <a:p>
            <a:r>
              <a:rPr lang="en-US" sz="2400" b="1" dirty="0" smtClean="0">
                <a:solidFill>
                  <a:srgbClr val="FF0000"/>
                </a:solidFill>
                <a:latin typeface="+mn-lt"/>
              </a:rPr>
              <a:t>February 1</a:t>
            </a:r>
          </a:p>
          <a:p>
            <a:r>
              <a:rPr lang="en-US" sz="2400" dirty="0" smtClean="0">
                <a:latin typeface="+mn-lt"/>
              </a:rPr>
              <a:t>(odd years)</a:t>
            </a:r>
            <a:endParaRPr lang="en-US" sz="2400" dirty="0">
              <a:latin typeface="+mn-lt"/>
            </a:endParaRPr>
          </a:p>
        </p:txBody>
      </p:sp>
    </p:spTree>
    <p:extLst>
      <p:ext uri="{BB962C8B-B14F-4D97-AF65-F5344CB8AC3E}">
        <p14:creationId xmlns:p14="http://schemas.microsoft.com/office/powerpoint/2010/main" val="355293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357" y="4797231"/>
            <a:ext cx="7391400" cy="954107"/>
          </a:xfrm>
          <a:prstGeom prst="rect">
            <a:avLst/>
          </a:prstGeom>
        </p:spPr>
        <p:txBody>
          <a:bodyPr wrap="square">
            <a:spAutoFit/>
          </a:bodyPr>
          <a:lstStyle/>
          <a:p>
            <a:pPr eaLnBrk="0" hangingPunct="0"/>
            <a:r>
              <a:rPr lang="en-US" sz="2800" dirty="0" smtClean="0">
                <a:latin typeface="+mn-lt"/>
                <a:cs typeface="Times New Roman" pitchFamily="18" charset="0"/>
              </a:rPr>
              <a:t>5. Chapter President’s File - what </a:t>
            </a:r>
            <a:r>
              <a:rPr lang="en-US" sz="2800" dirty="0">
                <a:latin typeface="+mn-lt"/>
                <a:cs typeface="Times New Roman" pitchFamily="18" charset="0"/>
              </a:rPr>
              <a:t>to save and what to </a:t>
            </a:r>
            <a:r>
              <a:rPr lang="en-US" sz="2800" dirty="0" smtClean="0">
                <a:latin typeface="+mn-lt"/>
                <a:cs typeface="Times New Roman" pitchFamily="18" charset="0"/>
              </a:rPr>
              <a:t>discard</a:t>
            </a:r>
            <a:endParaRPr lang="en-US" sz="1600" dirty="0">
              <a:latin typeface="+mn-lt"/>
            </a:endParaRPr>
          </a:p>
        </p:txBody>
      </p:sp>
      <p:pic>
        <p:nvPicPr>
          <p:cNvPr id="3" name="Picture 3" descr="C:\Users\Jackie\AppData\Local\Microsoft\Windows\Temporary Internet Files\Content.IE5\R0FL0YOZ\MC900237196[1].wmf"/>
          <p:cNvPicPr>
            <a:picLocks noChangeAspect="1" noChangeArrowheads="1"/>
          </p:cNvPicPr>
          <p:nvPr/>
        </p:nvPicPr>
        <p:blipFill>
          <a:blip r:embed="rId3" cstate="print"/>
          <a:srcRect/>
          <a:stretch>
            <a:fillRect/>
          </a:stretch>
        </p:blipFill>
        <p:spPr bwMode="auto">
          <a:xfrm>
            <a:off x="3711318" y="5638800"/>
            <a:ext cx="1035563" cy="1046163"/>
          </a:xfrm>
          <a:prstGeom prst="rect">
            <a:avLst/>
          </a:prstGeom>
          <a:noFill/>
          <a:ln w="9525">
            <a:noFill/>
            <a:miter lim="800000"/>
            <a:headEnd/>
            <a:tailEnd/>
          </a:ln>
        </p:spPr>
      </p:pic>
      <p:sp>
        <p:nvSpPr>
          <p:cNvPr id="4" name="TextBox 3"/>
          <p:cNvSpPr txBox="1"/>
          <p:nvPr/>
        </p:nvSpPr>
        <p:spPr>
          <a:xfrm>
            <a:off x="624469" y="953487"/>
            <a:ext cx="7086600" cy="800219"/>
          </a:xfrm>
          <a:prstGeom prst="rect">
            <a:avLst/>
          </a:prstGeom>
          <a:noFill/>
        </p:spPr>
        <p:txBody>
          <a:bodyPr wrap="square" rtlCol="0">
            <a:spAutoFit/>
          </a:bodyPr>
          <a:lstStyle/>
          <a:p>
            <a:r>
              <a:rPr lang="en-US" sz="2800" dirty="0" smtClean="0">
                <a:latin typeface="+mn-lt"/>
                <a:cs typeface="Times New Roman" pitchFamily="18" charset="0"/>
              </a:rPr>
              <a:t>1. </a:t>
            </a:r>
            <a:r>
              <a:rPr lang="en-US" sz="2800" dirty="0">
                <a:latin typeface="+mn-lt"/>
                <a:cs typeface="Times New Roman" pitchFamily="18" charset="0"/>
              </a:rPr>
              <a:t>Basic Agenda</a:t>
            </a:r>
          </a:p>
          <a:p>
            <a:endParaRPr lang="en-US" dirty="0"/>
          </a:p>
        </p:txBody>
      </p:sp>
      <p:cxnSp>
        <p:nvCxnSpPr>
          <p:cNvPr id="6" name="Straight Connector 5"/>
          <p:cNvCxnSpPr/>
          <p:nvPr/>
        </p:nvCxnSpPr>
        <p:spPr>
          <a:xfrm>
            <a:off x="643054" y="570131"/>
            <a:ext cx="0" cy="5704288"/>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7536" y="1821837"/>
            <a:ext cx="7086600" cy="800219"/>
          </a:xfrm>
          <a:prstGeom prst="rect">
            <a:avLst/>
          </a:prstGeom>
          <a:noFill/>
        </p:spPr>
        <p:txBody>
          <a:bodyPr wrap="square" rtlCol="0">
            <a:spAutoFit/>
          </a:bodyPr>
          <a:lstStyle/>
          <a:p>
            <a:pPr eaLnBrk="0" hangingPunct="0"/>
            <a:r>
              <a:rPr lang="en-US" sz="2800" dirty="0" smtClean="0">
                <a:latin typeface="+mn-lt"/>
                <a:cs typeface="Times New Roman" pitchFamily="18" charset="0"/>
              </a:rPr>
              <a:t>2. </a:t>
            </a:r>
            <a:r>
              <a:rPr lang="en-US" sz="2800" dirty="0">
                <a:latin typeface="+mn-lt"/>
                <a:cs typeface="Times New Roman" pitchFamily="18" charset="0"/>
              </a:rPr>
              <a:t>Chapter Rules</a:t>
            </a:r>
          </a:p>
          <a:p>
            <a:endParaRPr lang="en-US" dirty="0"/>
          </a:p>
        </p:txBody>
      </p:sp>
      <p:sp>
        <p:nvSpPr>
          <p:cNvPr id="9" name="TextBox 8"/>
          <p:cNvSpPr txBox="1"/>
          <p:nvPr/>
        </p:nvSpPr>
        <p:spPr>
          <a:xfrm>
            <a:off x="607536" y="2622056"/>
            <a:ext cx="7086600" cy="800219"/>
          </a:xfrm>
          <a:prstGeom prst="rect">
            <a:avLst/>
          </a:prstGeom>
          <a:noFill/>
        </p:spPr>
        <p:txBody>
          <a:bodyPr wrap="square" rtlCol="0">
            <a:spAutoFit/>
          </a:bodyPr>
          <a:lstStyle/>
          <a:p>
            <a:pPr eaLnBrk="0" hangingPunct="0"/>
            <a:r>
              <a:rPr lang="en-US" sz="2800" dirty="0" smtClean="0">
                <a:latin typeface="+mn-lt"/>
                <a:cs typeface="Times New Roman" pitchFamily="18" charset="0"/>
              </a:rPr>
              <a:t>3. </a:t>
            </a:r>
            <a:r>
              <a:rPr lang="en-US" sz="2800" dirty="0">
                <a:latin typeface="+mn-lt"/>
                <a:cs typeface="Times New Roman" pitchFamily="18" charset="0"/>
              </a:rPr>
              <a:t>Basics of Parliamentary Procedure</a:t>
            </a:r>
          </a:p>
          <a:p>
            <a:endParaRPr lang="en-US" dirty="0"/>
          </a:p>
        </p:txBody>
      </p:sp>
      <p:sp>
        <p:nvSpPr>
          <p:cNvPr id="10" name="TextBox 9"/>
          <p:cNvSpPr txBox="1"/>
          <p:nvPr/>
        </p:nvSpPr>
        <p:spPr>
          <a:xfrm>
            <a:off x="624469" y="3505200"/>
            <a:ext cx="7086600" cy="954107"/>
          </a:xfrm>
          <a:prstGeom prst="rect">
            <a:avLst/>
          </a:prstGeom>
          <a:noFill/>
        </p:spPr>
        <p:txBody>
          <a:bodyPr wrap="square" rtlCol="0">
            <a:spAutoFit/>
          </a:bodyPr>
          <a:lstStyle/>
          <a:p>
            <a:pPr eaLnBrk="0" hangingPunct="0"/>
            <a:r>
              <a:rPr lang="en-US" sz="2800" dirty="0" smtClean="0">
                <a:latin typeface="+mn-lt"/>
                <a:cs typeface="Times New Roman" pitchFamily="18" charset="0"/>
              </a:rPr>
              <a:t>4. </a:t>
            </a:r>
            <a:r>
              <a:rPr lang="en-US" sz="2800" dirty="0">
                <a:latin typeface="+mn-lt"/>
                <a:cs typeface="Times New Roman" pitchFamily="18" charset="0"/>
              </a:rPr>
              <a:t>Use of documents (</a:t>
            </a:r>
            <a:r>
              <a:rPr lang="en-US" sz="2800" i="1" dirty="0">
                <a:latin typeface="+mn-lt"/>
                <a:cs typeface="Times New Roman" pitchFamily="18" charset="0"/>
              </a:rPr>
              <a:t>Constitution, International Standing Rules, </a:t>
            </a:r>
            <a:r>
              <a:rPr lang="en-US" sz="2800" i="1" dirty="0" smtClean="0">
                <a:latin typeface="+mn-lt"/>
                <a:cs typeface="Times New Roman" pitchFamily="18" charset="0"/>
              </a:rPr>
              <a:t>Handbook)</a:t>
            </a:r>
            <a:endParaRPr lang="en-US" dirty="0"/>
          </a:p>
        </p:txBody>
      </p:sp>
      <p:pic>
        <p:nvPicPr>
          <p:cNvPr id="12"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735946" y="318937"/>
            <a:ext cx="808038" cy="808038"/>
          </a:xfrm>
          <a:prstGeom prst="rect">
            <a:avLst/>
          </a:prstGeom>
          <a:noFill/>
          <a:ln w="9525">
            <a:noFill/>
            <a:miter lim="800000"/>
            <a:headEnd/>
            <a:tailEnd/>
          </a:ln>
        </p:spPr>
      </p:pic>
      <p:sp>
        <p:nvSpPr>
          <p:cNvPr id="5" name="TextBox 4"/>
          <p:cNvSpPr txBox="1"/>
          <p:nvPr/>
        </p:nvSpPr>
        <p:spPr>
          <a:xfrm>
            <a:off x="1066800" y="245601"/>
            <a:ext cx="6324600" cy="707886"/>
          </a:xfrm>
          <a:prstGeom prst="rect">
            <a:avLst/>
          </a:prstGeom>
          <a:noFill/>
        </p:spPr>
        <p:txBody>
          <a:bodyPr wrap="square" rtlCol="0">
            <a:spAutoFit/>
          </a:bodyPr>
          <a:lstStyle/>
          <a:p>
            <a:pPr algn="ctr"/>
            <a:r>
              <a:rPr lang="en-US" sz="4000" b="1" dirty="0" smtClean="0">
                <a:latin typeface="+mj-lt"/>
              </a:rPr>
              <a:t>You Need to Know</a:t>
            </a:r>
            <a:endParaRPr lang="en-US" sz="4000" b="1" dirty="0">
              <a:latin typeface="+mj-lt"/>
            </a:endParaRPr>
          </a:p>
        </p:txBody>
      </p:sp>
    </p:spTree>
    <p:extLst>
      <p:ext uri="{BB962C8B-B14F-4D97-AF65-F5344CB8AC3E}">
        <p14:creationId xmlns:p14="http://schemas.microsoft.com/office/powerpoint/2010/main" val="406792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81200" y="208872"/>
            <a:ext cx="6172200" cy="666750"/>
          </a:xfrm>
        </p:spPr>
        <p:txBody>
          <a:bodyPr>
            <a:noAutofit/>
          </a:bodyPr>
          <a:lstStyle/>
          <a:p>
            <a:pPr algn="ctr"/>
            <a:r>
              <a:rPr lang="en-US" sz="4000" b="1" dirty="0" smtClean="0"/>
              <a:t>Traits of Leaders</a:t>
            </a:r>
            <a:endParaRPr lang="en-US" sz="4000" b="1" dirty="0"/>
          </a:p>
        </p:txBody>
      </p:sp>
      <p:sp>
        <p:nvSpPr>
          <p:cNvPr id="8" name="TextBox 7"/>
          <p:cNvSpPr txBox="1"/>
          <p:nvPr/>
        </p:nvSpPr>
        <p:spPr>
          <a:xfrm>
            <a:off x="533400" y="838451"/>
            <a:ext cx="2362200" cy="461665"/>
          </a:xfrm>
          <a:prstGeom prst="rect">
            <a:avLst/>
          </a:prstGeom>
          <a:noFill/>
        </p:spPr>
        <p:txBody>
          <a:bodyPr wrap="square" rtlCol="0">
            <a:spAutoFit/>
          </a:bodyPr>
          <a:lstStyle/>
          <a:p>
            <a:r>
              <a:rPr lang="en-US" sz="2400" dirty="0" smtClean="0">
                <a:latin typeface="+mn-lt"/>
              </a:rPr>
              <a:t>Honest</a:t>
            </a:r>
            <a:endParaRPr lang="en-US" sz="2400" dirty="0">
              <a:latin typeface="+mn-lt"/>
            </a:endParaRPr>
          </a:p>
        </p:txBody>
      </p:sp>
      <p:sp>
        <p:nvSpPr>
          <p:cNvPr id="9" name="TextBox 8"/>
          <p:cNvSpPr txBox="1"/>
          <p:nvPr/>
        </p:nvSpPr>
        <p:spPr>
          <a:xfrm>
            <a:off x="550359" y="5337788"/>
            <a:ext cx="2362200" cy="461665"/>
          </a:xfrm>
          <a:prstGeom prst="rect">
            <a:avLst/>
          </a:prstGeom>
          <a:noFill/>
        </p:spPr>
        <p:txBody>
          <a:bodyPr wrap="square" rtlCol="0">
            <a:spAutoFit/>
          </a:bodyPr>
          <a:lstStyle/>
          <a:p>
            <a:r>
              <a:rPr lang="en-US" sz="2400" dirty="0" smtClean="0">
                <a:latin typeface="+mn-lt"/>
              </a:rPr>
              <a:t>Imaginative</a:t>
            </a:r>
            <a:endParaRPr lang="en-US" sz="2400" dirty="0">
              <a:latin typeface="+mn-lt"/>
            </a:endParaRPr>
          </a:p>
        </p:txBody>
      </p:sp>
      <p:sp>
        <p:nvSpPr>
          <p:cNvPr id="10" name="TextBox 9"/>
          <p:cNvSpPr txBox="1"/>
          <p:nvPr/>
        </p:nvSpPr>
        <p:spPr>
          <a:xfrm>
            <a:off x="523875" y="1799898"/>
            <a:ext cx="2362200" cy="461665"/>
          </a:xfrm>
          <a:prstGeom prst="rect">
            <a:avLst/>
          </a:prstGeom>
          <a:noFill/>
        </p:spPr>
        <p:txBody>
          <a:bodyPr wrap="square" rtlCol="0">
            <a:spAutoFit/>
          </a:bodyPr>
          <a:lstStyle/>
          <a:p>
            <a:r>
              <a:rPr lang="en-US" sz="2400" dirty="0" smtClean="0">
                <a:latin typeface="+mn-lt"/>
              </a:rPr>
              <a:t>Forward-looking</a:t>
            </a:r>
            <a:endParaRPr lang="en-US" sz="2400" dirty="0">
              <a:latin typeface="+mn-lt"/>
            </a:endParaRPr>
          </a:p>
        </p:txBody>
      </p:sp>
      <p:sp>
        <p:nvSpPr>
          <p:cNvPr id="11" name="TextBox 10"/>
          <p:cNvSpPr txBox="1"/>
          <p:nvPr/>
        </p:nvSpPr>
        <p:spPr>
          <a:xfrm>
            <a:off x="542925" y="4874033"/>
            <a:ext cx="2362200" cy="461665"/>
          </a:xfrm>
          <a:prstGeom prst="rect">
            <a:avLst/>
          </a:prstGeom>
          <a:noFill/>
        </p:spPr>
        <p:txBody>
          <a:bodyPr wrap="square" rtlCol="0">
            <a:spAutoFit/>
          </a:bodyPr>
          <a:lstStyle/>
          <a:p>
            <a:r>
              <a:rPr lang="en-US" sz="2400" dirty="0" smtClean="0">
                <a:latin typeface="+mn-lt"/>
              </a:rPr>
              <a:t>Straightforward</a:t>
            </a:r>
            <a:endParaRPr lang="en-US" dirty="0"/>
          </a:p>
        </p:txBody>
      </p:sp>
      <p:sp>
        <p:nvSpPr>
          <p:cNvPr id="12" name="TextBox 11"/>
          <p:cNvSpPr txBox="1"/>
          <p:nvPr/>
        </p:nvSpPr>
        <p:spPr>
          <a:xfrm>
            <a:off x="542925" y="3810000"/>
            <a:ext cx="2362200" cy="461665"/>
          </a:xfrm>
          <a:prstGeom prst="rect">
            <a:avLst/>
          </a:prstGeom>
          <a:noFill/>
        </p:spPr>
        <p:txBody>
          <a:bodyPr wrap="square" rtlCol="0">
            <a:spAutoFit/>
          </a:bodyPr>
          <a:lstStyle/>
          <a:p>
            <a:r>
              <a:rPr lang="en-US" sz="2400" dirty="0" smtClean="0">
                <a:latin typeface="+mn-lt"/>
              </a:rPr>
              <a:t>Courageous</a:t>
            </a:r>
            <a:endParaRPr lang="en-US" sz="2400" dirty="0">
              <a:latin typeface="+mn-lt"/>
            </a:endParaRPr>
          </a:p>
        </p:txBody>
      </p:sp>
      <p:sp>
        <p:nvSpPr>
          <p:cNvPr id="13" name="TextBox 12"/>
          <p:cNvSpPr txBox="1"/>
          <p:nvPr/>
        </p:nvSpPr>
        <p:spPr>
          <a:xfrm>
            <a:off x="559652" y="4322417"/>
            <a:ext cx="2362200" cy="461665"/>
          </a:xfrm>
          <a:prstGeom prst="rect">
            <a:avLst/>
          </a:prstGeom>
          <a:noFill/>
        </p:spPr>
        <p:txBody>
          <a:bodyPr wrap="square" rtlCol="0">
            <a:spAutoFit/>
          </a:bodyPr>
          <a:lstStyle/>
          <a:p>
            <a:r>
              <a:rPr lang="en-US" sz="2400" dirty="0" smtClean="0">
                <a:latin typeface="+mn-lt"/>
              </a:rPr>
              <a:t>Broad-minded</a:t>
            </a:r>
            <a:endParaRPr lang="en-US" sz="2400" dirty="0">
              <a:latin typeface="+mn-lt"/>
            </a:endParaRPr>
          </a:p>
        </p:txBody>
      </p:sp>
      <p:sp>
        <p:nvSpPr>
          <p:cNvPr id="14" name="TextBox 13"/>
          <p:cNvSpPr txBox="1"/>
          <p:nvPr/>
        </p:nvSpPr>
        <p:spPr>
          <a:xfrm>
            <a:off x="542925" y="2217035"/>
            <a:ext cx="2362200" cy="461665"/>
          </a:xfrm>
          <a:prstGeom prst="rect">
            <a:avLst/>
          </a:prstGeom>
          <a:noFill/>
        </p:spPr>
        <p:txBody>
          <a:bodyPr wrap="square" rtlCol="0">
            <a:spAutoFit/>
          </a:bodyPr>
          <a:lstStyle/>
          <a:p>
            <a:r>
              <a:rPr lang="en-US" sz="2400" dirty="0" smtClean="0">
                <a:latin typeface="+mn-lt"/>
              </a:rPr>
              <a:t>Inspiring</a:t>
            </a:r>
            <a:endParaRPr lang="en-US" sz="2400" dirty="0">
              <a:latin typeface="+mn-lt"/>
            </a:endParaRPr>
          </a:p>
        </p:txBody>
      </p:sp>
      <p:sp>
        <p:nvSpPr>
          <p:cNvPr id="15" name="TextBox 14"/>
          <p:cNvSpPr txBox="1"/>
          <p:nvPr/>
        </p:nvSpPr>
        <p:spPr>
          <a:xfrm>
            <a:off x="542925" y="3310929"/>
            <a:ext cx="2362200" cy="461665"/>
          </a:xfrm>
          <a:prstGeom prst="rect">
            <a:avLst/>
          </a:prstGeom>
          <a:noFill/>
        </p:spPr>
        <p:txBody>
          <a:bodyPr wrap="square" rtlCol="0">
            <a:spAutoFit/>
          </a:bodyPr>
          <a:lstStyle/>
          <a:p>
            <a:r>
              <a:rPr lang="en-US" sz="2400" dirty="0" smtClean="0">
                <a:latin typeface="+mn-lt"/>
              </a:rPr>
              <a:t>Intelligent</a:t>
            </a:r>
            <a:endParaRPr lang="en-US" sz="2400" dirty="0">
              <a:latin typeface="+mn-lt"/>
            </a:endParaRPr>
          </a:p>
        </p:txBody>
      </p:sp>
      <p:sp>
        <p:nvSpPr>
          <p:cNvPr id="16" name="TextBox 15"/>
          <p:cNvSpPr txBox="1"/>
          <p:nvPr/>
        </p:nvSpPr>
        <p:spPr>
          <a:xfrm>
            <a:off x="533400" y="2786649"/>
            <a:ext cx="2362200" cy="461665"/>
          </a:xfrm>
          <a:prstGeom prst="rect">
            <a:avLst/>
          </a:prstGeom>
          <a:noFill/>
        </p:spPr>
        <p:txBody>
          <a:bodyPr wrap="square" rtlCol="0">
            <a:spAutoFit/>
          </a:bodyPr>
          <a:lstStyle/>
          <a:p>
            <a:r>
              <a:rPr lang="en-US" sz="2400" dirty="0" smtClean="0">
                <a:latin typeface="+mn-lt"/>
              </a:rPr>
              <a:t>Fair-minded</a:t>
            </a:r>
            <a:endParaRPr lang="en-US" sz="2400" dirty="0">
              <a:latin typeface="+mn-lt"/>
            </a:endParaRPr>
          </a:p>
        </p:txBody>
      </p:sp>
      <p:cxnSp>
        <p:nvCxnSpPr>
          <p:cNvPr id="20" name="Straight Connector 19"/>
          <p:cNvCxnSpPr/>
          <p:nvPr/>
        </p:nvCxnSpPr>
        <p:spPr>
          <a:xfrm>
            <a:off x="533400" y="990600"/>
            <a:ext cx="0" cy="5638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2481" y="1325388"/>
            <a:ext cx="2362200" cy="461665"/>
          </a:xfrm>
          <a:prstGeom prst="rect">
            <a:avLst/>
          </a:prstGeom>
          <a:noFill/>
        </p:spPr>
        <p:txBody>
          <a:bodyPr wrap="square" rtlCol="0">
            <a:spAutoFit/>
          </a:bodyPr>
          <a:lstStyle/>
          <a:p>
            <a:r>
              <a:rPr lang="en-US" sz="2400" dirty="0" smtClean="0">
                <a:latin typeface="+mn-lt"/>
              </a:rPr>
              <a:t>Competent</a:t>
            </a:r>
            <a:endParaRPr lang="en-US" sz="2400" dirty="0">
              <a:latin typeface="+mn-lt"/>
            </a:endParaRPr>
          </a:p>
        </p:txBody>
      </p:sp>
    </p:spTree>
    <p:extLst>
      <p:ext uri="{BB962C8B-B14F-4D97-AF65-F5344CB8AC3E}">
        <p14:creationId xmlns:p14="http://schemas.microsoft.com/office/powerpoint/2010/main" val="21533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 calcmode="lin" valueType="num">
                                      <p:cBhvr additive="base">
                                        <p:cTn id="1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925" y="457200"/>
            <a:ext cx="5257800" cy="914400"/>
          </a:xfrm>
        </p:spPr>
        <p:txBody>
          <a:bodyPr>
            <a:noAutofit/>
          </a:bodyPr>
          <a:lstStyle/>
          <a:p>
            <a:pPr algn="ctr"/>
            <a:r>
              <a:rPr lang="en-US" sz="4000" dirty="0" smtClean="0">
                <a:cs typeface="Times New Roman" pitchFamily="18" charset="0"/>
              </a:rPr>
              <a:t>Basic Agenda</a:t>
            </a:r>
            <a:endParaRPr lang="en-US" sz="3600" dirty="0"/>
          </a:p>
        </p:txBody>
      </p:sp>
      <p:sp>
        <p:nvSpPr>
          <p:cNvPr id="3" name="TextBox 2"/>
          <p:cNvSpPr txBox="1"/>
          <p:nvPr/>
        </p:nvSpPr>
        <p:spPr>
          <a:xfrm>
            <a:off x="762000" y="1524000"/>
            <a:ext cx="6172200" cy="523220"/>
          </a:xfrm>
          <a:prstGeom prst="rect">
            <a:avLst/>
          </a:prstGeom>
          <a:noFill/>
        </p:spPr>
        <p:txBody>
          <a:bodyPr wrap="square" rtlCol="0">
            <a:spAutoFit/>
          </a:bodyPr>
          <a:lstStyle/>
          <a:p>
            <a:r>
              <a:rPr lang="en-US" sz="2800" dirty="0" smtClean="0">
                <a:latin typeface="+mn-lt"/>
              </a:rPr>
              <a:t>Call to Order</a:t>
            </a:r>
            <a:endParaRPr lang="en-US" sz="2800" dirty="0">
              <a:latin typeface="+mn-lt"/>
            </a:endParaRPr>
          </a:p>
        </p:txBody>
      </p:sp>
      <p:sp>
        <p:nvSpPr>
          <p:cNvPr id="4" name="TextBox 3"/>
          <p:cNvSpPr txBox="1"/>
          <p:nvPr/>
        </p:nvSpPr>
        <p:spPr>
          <a:xfrm>
            <a:off x="771525" y="1915180"/>
            <a:ext cx="7772400" cy="523220"/>
          </a:xfrm>
          <a:prstGeom prst="rect">
            <a:avLst/>
          </a:prstGeom>
          <a:noFill/>
        </p:spPr>
        <p:txBody>
          <a:bodyPr wrap="square" rtlCol="0">
            <a:spAutoFit/>
          </a:bodyPr>
          <a:lstStyle/>
          <a:p>
            <a:r>
              <a:rPr lang="en-US" sz="2800" dirty="0" smtClean="0">
                <a:latin typeface="+mn-lt"/>
              </a:rPr>
              <a:t>Opening Ceremonies (Welcome; Invocation; Pledge)</a:t>
            </a:r>
            <a:endParaRPr lang="en-US" sz="2800" dirty="0">
              <a:latin typeface="+mn-lt"/>
            </a:endParaRPr>
          </a:p>
        </p:txBody>
      </p:sp>
      <p:cxnSp>
        <p:nvCxnSpPr>
          <p:cNvPr id="6" name="Straight Connector 5"/>
          <p:cNvCxnSpPr/>
          <p:nvPr/>
        </p:nvCxnSpPr>
        <p:spPr>
          <a:xfrm>
            <a:off x="762000" y="1219200"/>
            <a:ext cx="0" cy="54102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2000" y="2362200"/>
            <a:ext cx="6172200" cy="523220"/>
          </a:xfrm>
          <a:prstGeom prst="rect">
            <a:avLst/>
          </a:prstGeom>
          <a:noFill/>
        </p:spPr>
        <p:txBody>
          <a:bodyPr wrap="square" rtlCol="0">
            <a:spAutoFit/>
          </a:bodyPr>
          <a:lstStyle/>
          <a:p>
            <a:r>
              <a:rPr lang="en-US" sz="2800" b="1" dirty="0" smtClean="0">
                <a:solidFill>
                  <a:srgbClr val="FF0000"/>
                </a:solidFill>
                <a:latin typeface="+mn-lt"/>
              </a:rPr>
              <a:t>M</a:t>
            </a:r>
            <a:r>
              <a:rPr lang="en-US" sz="2800" dirty="0" smtClean="0">
                <a:latin typeface="+mn-lt"/>
              </a:rPr>
              <a:t>inutes of Previous Meeting</a:t>
            </a:r>
            <a:endParaRPr lang="en-US" sz="2800" dirty="0">
              <a:latin typeface="+mn-lt"/>
            </a:endParaRPr>
          </a:p>
        </p:txBody>
      </p:sp>
      <p:sp>
        <p:nvSpPr>
          <p:cNvPr id="8" name="TextBox 7"/>
          <p:cNvSpPr txBox="1"/>
          <p:nvPr/>
        </p:nvSpPr>
        <p:spPr>
          <a:xfrm>
            <a:off x="752475" y="2809875"/>
            <a:ext cx="7153275" cy="523220"/>
          </a:xfrm>
          <a:prstGeom prst="rect">
            <a:avLst/>
          </a:prstGeom>
          <a:noFill/>
        </p:spPr>
        <p:txBody>
          <a:bodyPr wrap="square" rtlCol="0">
            <a:spAutoFit/>
          </a:bodyPr>
          <a:lstStyle/>
          <a:p>
            <a:r>
              <a:rPr lang="en-US" sz="2800" b="1" dirty="0" smtClean="0">
                <a:solidFill>
                  <a:srgbClr val="FF0000"/>
                </a:solidFill>
                <a:latin typeface="+mn-lt"/>
              </a:rPr>
              <a:t>R</a:t>
            </a:r>
            <a:r>
              <a:rPr lang="en-US" sz="2800" dirty="0" smtClean="0">
                <a:latin typeface="+mn-lt"/>
              </a:rPr>
              <a:t>eports of Officers (include report of Treasurer)</a:t>
            </a:r>
            <a:endParaRPr lang="en-US" sz="2800" dirty="0">
              <a:latin typeface="+mn-lt"/>
            </a:endParaRPr>
          </a:p>
        </p:txBody>
      </p:sp>
      <p:sp>
        <p:nvSpPr>
          <p:cNvPr id="9" name="TextBox 8"/>
          <p:cNvSpPr txBox="1"/>
          <p:nvPr/>
        </p:nvSpPr>
        <p:spPr>
          <a:xfrm>
            <a:off x="771524" y="3276600"/>
            <a:ext cx="7534275" cy="523220"/>
          </a:xfrm>
          <a:prstGeom prst="rect">
            <a:avLst/>
          </a:prstGeom>
          <a:noFill/>
        </p:spPr>
        <p:txBody>
          <a:bodyPr wrap="square" rtlCol="0">
            <a:spAutoFit/>
          </a:bodyPr>
          <a:lstStyle/>
          <a:p>
            <a:r>
              <a:rPr lang="en-US" sz="2800" b="1" dirty="0" smtClean="0">
                <a:solidFill>
                  <a:srgbClr val="FF0000"/>
                </a:solidFill>
                <a:latin typeface="+mn-lt"/>
              </a:rPr>
              <a:t>S</a:t>
            </a:r>
            <a:r>
              <a:rPr lang="en-US" sz="2800" dirty="0" smtClean="0">
                <a:latin typeface="+mn-lt"/>
              </a:rPr>
              <a:t>tanding and Special Committees Reports </a:t>
            </a:r>
            <a:endParaRPr lang="en-US" sz="2800" dirty="0">
              <a:latin typeface="+mn-lt"/>
            </a:endParaRPr>
          </a:p>
        </p:txBody>
      </p:sp>
      <p:sp>
        <p:nvSpPr>
          <p:cNvPr id="10" name="TextBox 9"/>
          <p:cNvSpPr txBox="1"/>
          <p:nvPr/>
        </p:nvSpPr>
        <p:spPr>
          <a:xfrm>
            <a:off x="762000" y="3667125"/>
            <a:ext cx="6172200" cy="523220"/>
          </a:xfrm>
          <a:prstGeom prst="rect">
            <a:avLst/>
          </a:prstGeom>
          <a:noFill/>
        </p:spPr>
        <p:txBody>
          <a:bodyPr wrap="square" rtlCol="0">
            <a:spAutoFit/>
          </a:bodyPr>
          <a:lstStyle/>
          <a:p>
            <a:r>
              <a:rPr lang="en-US" sz="2800" b="1" dirty="0" smtClean="0">
                <a:solidFill>
                  <a:srgbClr val="FF0000"/>
                </a:solidFill>
                <a:latin typeface="+mn-lt"/>
              </a:rPr>
              <a:t>S</a:t>
            </a:r>
            <a:r>
              <a:rPr lang="en-US" sz="2800" dirty="0" smtClean="0">
                <a:latin typeface="+mn-lt"/>
              </a:rPr>
              <a:t>pecial Orders</a:t>
            </a:r>
            <a:endParaRPr lang="en-US" sz="2800" dirty="0">
              <a:latin typeface="+mn-lt"/>
            </a:endParaRPr>
          </a:p>
        </p:txBody>
      </p:sp>
      <p:sp>
        <p:nvSpPr>
          <p:cNvPr id="11" name="TextBox 10"/>
          <p:cNvSpPr txBox="1"/>
          <p:nvPr/>
        </p:nvSpPr>
        <p:spPr>
          <a:xfrm>
            <a:off x="771525" y="4114800"/>
            <a:ext cx="6172200" cy="523220"/>
          </a:xfrm>
          <a:prstGeom prst="rect">
            <a:avLst/>
          </a:prstGeom>
          <a:noFill/>
        </p:spPr>
        <p:txBody>
          <a:bodyPr wrap="square" rtlCol="0">
            <a:spAutoFit/>
          </a:bodyPr>
          <a:lstStyle/>
          <a:p>
            <a:r>
              <a:rPr lang="en-US" sz="2800" b="1" dirty="0" smtClean="0">
                <a:solidFill>
                  <a:srgbClr val="FF0000"/>
                </a:solidFill>
                <a:latin typeface="+mn-lt"/>
              </a:rPr>
              <a:t>U</a:t>
            </a:r>
            <a:r>
              <a:rPr lang="en-US" sz="2800" dirty="0" smtClean="0">
                <a:latin typeface="+mn-lt"/>
              </a:rPr>
              <a:t>nfinished Business and General Orders</a:t>
            </a:r>
            <a:endParaRPr lang="en-US" sz="2800" dirty="0">
              <a:latin typeface="+mn-lt"/>
            </a:endParaRPr>
          </a:p>
        </p:txBody>
      </p:sp>
      <p:sp>
        <p:nvSpPr>
          <p:cNvPr id="12" name="TextBox 11"/>
          <p:cNvSpPr txBox="1"/>
          <p:nvPr/>
        </p:nvSpPr>
        <p:spPr>
          <a:xfrm>
            <a:off x="762000" y="4495800"/>
            <a:ext cx="6172200" cy="523220"/>
          </a:xfrm>
          <a:prstGeom prst="rect">
            <a:avLst/>
          </a:prstGeom>
          <a:noFill/>
        </p:spPr>
        <p:txBody>
          <a:bodyPr wrap="square" rtlCol="0">
            <a:spAutoFit/>
          </a:bodyPr>
          <a:lstStyle/>
          <a:p>
            <a:r>
              <a:rPr lang="en-US" sz="2800" b="1" dirty="0" smtClean="0">
                <a:solidFill>
                  <a:srgbClr val="FF0000"/>
                </a:solidFill>
                <a:latin typeface="+mn-lt"/>
              </a:rPr>
              <a:t>N</a:t>
            </a:r>
            <a:r>
              <a:rPr lang="en-US" sz="2800" dirty="0" smtClean="0">
                <a:latin typeface="+mn-lt"/>
              </a:rPr>
              <a:t>ew Business</a:t>
            </a:r>
            <a:endParaRPr lang="en-US" sz="2800" dirty="0">
              <a:latin typeface="+mn-lt"/>
            </a:endParaRPr>
          </a:p>
        </p:txBody>
      </p:sp>
      <p:sp>
        <p:nvSpPr>
          <p:cNvPr id="13" name="TextBox 12"/>
          <p:cNvSpPr txBox="1"/>
          <p:nvPr/>
        </p:nvSpPr>
        <p:spPr>
          <a:xfrm>
            <a:off x="762000" y="4953000"/>
            <a:ext cx="6172200" cy="523220"/>
          </a:xfrm>
          <a:prstGeom prst="rect">
            <a:avLst/>
          </a:prstGeom>
          <a:noFill/>
        </p:spPr>
        <p:txBody>
          <a:bodyPr wrap="square" rtlCol="0">
            <a:spAutoFit/>
          </a:bodyPr>
          <a:lstStyle/>
          <a:p>
            <a:r>
              <a:rPr lang="en-US" sz="2800" dirty="0" smtClean="0">
                <a:latin typeface="+mn-lt"/>
              </a:rPr>
              <a:t>Announcements, Program</a:t>
            </a:r>
            <a:endParaRPr lang="en-US" sz="2800" dirty="0">
              <a:latin typeface="+mn-lt"/>
            </a:endParaRPr>
          </a:p>
        </p:txBody>
      </p:sp>
      <p:sp>
        <p:nvSpPr>
          <p:cNvPr id="14" name="TextBox 13"/>
          <p:cNvSpPr txBox="1"/>
          <p:nvPr/>
        </p:nvSpPr>
        <p:spPr>
          <a:xfrm>
            <a:off x="752475" y="5394888"/>
            <a:ext cx="6172200" cy="523220"/>
          </a:xfrm>
          <a:prstGeom prst="rect">
            <a:avLst/>
          </a:prstGeom>
          <a:noFill/>
        </p:spPr>
        <p:txBody>
          <a:bodyPr wrap="square" rtlCol="0">
            <a:spAutoFit/>
          </a:bodyPr>
          <a:lstStyle/>
          <a:p>
            <a:r>
              <a:rPr lang="en-US" sz="2800" dirty="0" smtClean="0">
                <a:latin typeface="+mn-lt"/>
              </a:rPr>
              <a:t>Adjournment</a:t>
            </a:r>
            <a:endParaRPr lang="en-US" sz="2800" dirty="0">
              <a:latin typeface="+mn-lt"/>
            </a:endParaRPr>
          </a:p>
        </p:txBody>
      </p:sp>
      <p:pic>
        <p:nvPicPr>
          <p:cNvPr id="15" name="Picture 8" descr="MCj04382050000[1]"/>
          <p:cNvPicPr>
            <a:picLocks noChangeAspect="1" noChangeArrowheads="1"/>
          </p:cNvPicPr>
          <p:nvPr/>
        </p:nvPicPr>
        <p:blipFill>
          <a:blip r:embed="rId3"/>
          <a:srcRect/>
          <a:stretch>
            <a:fillRect/>
          </a:stretch>
        </p:blipFill>
        <p:spPr bwMode="auto">
          <a:xfrm>
            <a:off x="6922815" y="3928735"/>
            <a:ext cx="1897381" cy="2198172"/>
          </a:xfrm>
          <a:prstGeom prst="rect">
            <a:avLst/>
          </a:prstGeom>
          <a:noFill/>
          <a:ln w="9525">
            <a:noFill/>
            <a:miter lim="800000"/>
            <a:headEnd/>
            <a:tailEnd/>
          </a:ln>
        </p:spPr>
      </p:pic>
      <p:sp>
        <p:nvSpPr>
          <p:cNvPr id="16" name="Text Box 6"/>
          <p:cNvSpPr txBox="1">
            <a:spLocks noChangeArrowheads="1"/>
          </p:cNvSpPr>
          <p:nvPr/>
        </p:nvSpPr>
        <p:spPr bwMode="auto">
          <a:xfrm>
            <a:off x="6367394" y="6126907"/>
            <a:ext cx="2514600" cy="579438"/>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FF0000"/>
                </a:solidFill>
                <a:latin typeface="+mn-lt"/>
              </a:rPr>
              <a:t>MRS SUN</a:t>
            </a:r>
          </a:p>
        </p:txBody>
      </p:sp>
      <p:pic>
        <p:nvPicPr>
          <p:cNvPr id="17"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735887" y="209364"/>
            <a:ext cx="808038" cy="808038"/>
          </a:xfrm>
          <a:prstGeom prst="rect">
            <a:avLst/>
          </a:prstGeom>
          <a:noFill/>
          <a:ln w="9525">
            <a:noFill/>
            <a:miter lim="800000"/>
            <a:headEnd/>
            <a:tailEnd/>
          </a:ln>
        </p:spPr>
      </p:pic>
    </p:spTree>
    <p:extLst>
      <p:ext uri="{BB962C8B-B14F-4D97-AF65-F5344CB8AC3E}">
        <p14:creationId xmlns:p14="http://schemas.microsoft.com/office/powerpoint/2010/main" val="10675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P spid="12" grpId="0"/>
      <p:bldP spid="13" grpId="0"/>
      <p:bldP spid="14"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746"/>
            <a:ext cx="4495800" cy="685800"/>
          </a:xfrm>
        </p:spPr>
        <p:txBody>
          <a:bodyPr>
            <a:normAutofit fontScale="90000"/>
          </a:bodyPr>
          <a:lstStyle/>
          <a:p>
            <a:pPr algn="ctr"/>
            <a:r>
              <a:rPr lang="en-US" sz="4400" dirty="0" smtClean="0">
                <a:cs typeface="Times New Roman" pitchFamily="18" charset="0"/>
              </a:rPr>
              <a:t>Chapter Rules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6677655"/>
              </p:ext>
            </p:extLst>
          </p:nvPr>
        </p:nvGraphicFramePr>
        <p:xfrm>
          <a:off x="1981200" y="586043"/>
          <a:ext cx="4419600" cy="6254234"/>
        </p:xfrm>
        <a:graphic>
          <a:graphicData uri="http://schemas.openxmlformats.org/presentationml/2006/ole">
            <mc:AlternateContent xmlns:mc="http://schemas.openxmlformats.org/markup-compatibility/2006">
              <mc:Choice xmlns:v="urn:schemas-microsoft-com:vml" Requires="v">
                <p:oleObj spid="_x0000_s20638" name="Acrobat Document" r:id="rId4" imgW="5667300" imgH="8019870" progId="AcroExch.Document.7">
                  <p:embed/>
                </p:oleObj>
              </mc:Choice>
              <mc:Fallback>
                <p:oleObj name="Acrobat Document" r:id="rId4" imgW="5667300" imgH="8019870" progId="AcroExch.Document.7">
                  <p:embed/>
                  <p:pic>
                    <p:nvPicPr>
                      <p:cNvPr id="0" name=""/>
                      <p:cNvPicPr/>
                      <p:nvPr/>
                    </p:nvPicPr>
                    <p:blipFill>
                      <a:blip r:embed="rId5"/>
                      <a:stretch>
                        <a:fillRect/>
                      </a:stretch>
                    </p:blipFill>
                    <p:spPr>
                      <a:xfrm>
                        <a:off x="1981200" y="586043"/>
                        <a:ext cx="4419600" cy="6254234"/>
                      </a:xfrm>
                      <a:prstGeom prst="rect">
                        <a:avLst/>
                      </a:prstGeom>
                    </p:spPr>
                  </p:pic>
                </p:oleObj>
              </mc:Fallback>
            </mc:AlternateContent>
          </a:graphicData>
        </a:graphic>
      </p:graphicFrame>
      <p:pic>
        <p:nvPicPr>
          <p:cNvPr id="4" name="Picture 4" descr="C:\Users\Jackie\AppData\Local\Microsoft\Windows\Temporary Internet Files\Content.IE5\R0FL0YOZ\MC900335084[1].wmf"/>
          <p:cNvPicPr>
            <a:picLocks noChangeAspect="1" noChangeArrowheads="1"/>
          </p:cNvPicPr>
          <p:nvPr/>
        </p:nvPicPr>
        <p:blipFill>
          <a:blip r:embed="rId6" cstate="print"/>
          <a:srcRect/>
          <a:stretch>
            <a:fillRect/>
          </a:stretch>
        </p:blipFill>
        <p:spPr bwMode="auto">
          <a:xfrm>
            <a:off x="7772400" y="213619"/>
            <a:ext cx="808038" cy="808038"/>
          </a:xfrm>
          <a:prstGeom prst="rect">
            <a:avLst/>
          </a:prstGeom>
          <a:noFill/>
          <a:ln w="9525">
            <a:noFill/>
            <a:miter lim="800000"/>
            <a:headEnd/>
            <a:tailEnd/>
          </a:ln>
        </p:spPr>
      </p:pic>
    </p:spTree>
    <p:extLst>
      <p:ext uri="{BB962C8B-B14F-4D97-AF65-F5344CB8AC3E}">
        <p14:creationId xmlns:p14="http://schemas.microsoft.com/office/powerpoint/2010/main" val="24946570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96" y="1219200"/>
            <a:ext cx="8305800" cy="533401"/>
          </a:xfrm>
        </p:spPr>
        <p:txBody>
          <a:bodyPr>
            <a:noAutofit/>
          </a:bodyPr>
          <a:lstStyle/>
          <a:p>
            <a:pPr algn="ctr"/>
            <a:r>
              <a:rPr lang="en-US" sz="4000" b="1" dirty="0" smtClean="0">
                <a:cs typeface="Times New Roman" pitchFamily="18" charset="0"/>
              </a:rPr>
              <a:t>Basics </a:t>
            </a:r>
            <a:r>
              <a:rPr lang="en-US" sz="4000" b="1" dirty="0">
                <a:cs typeface="Times New Roman" pitchFamily="18" charset="0"/>
              </a:rPr>
              <a:t>of </a:t>
            </a:r>
            <a:r>
              <a:rPr lang="en-US" sz="4000" b="1" dirty="0" smtClean="0">
                <a:cs typeface="Times New Roman" pitchFamily="18" charset="0"/>
              </a:rPr>
              <a:t>Parliamentary </a:t>
            </a:r>
            <a:r>
              <a:rPr lang="en-US" sz="4000" b="1" dirty="0">
                <a:cs typeface="Times New Roman" pitchFamily="18" charset="0"/>
              </a:rPr>
              <a:t>P</a:t>
            </a:r>
            <a:r>
              <a:rPr lang="en-US" sz="4000" b="1" dirty="0" smtClean="0">
                <a:cs typeface="Times New Roman" pitchFamily="18" charset="0"/>
              </a:rPr>
              <a:t>rocedure</a:t>
            </a:r>
            <a:r>
              <a:rPr lang="en-US" sz="4000" dirty="0">
                <a:cs typeface="Times New Roman" pitchFamily="18" charset="0"/>
              </a:rPr>
              <a:t/>
            </a:r>
            <a:br>
              <a:rPr lang="en-US" sz="4000" dirty="0">
                <a:cs typeface="Times New Roman" pitchFamily="18" charset="0"/>
              </a:rPr>
            </a:br>
            <a:endParaRPr lang="en-US" sz="4000" dirty="0"/>
          </a:p>
        </p:txBody>
      </p:sp>
      <p:sp>
        <p:nvSpPr>
          <p:cNvPr id="6" name="Rectangle 3"/>
          <p:cNvSpPr>
            <a:spLocks noGrp="1" noChangeArrowheads="1"/>
          </p:cNvSpPr>
          <p:nvPr>
            <p:ph type="body" idx="4294967295"/>
          </p:nvPr>
        </p:nvSpPr>
        <p:spPr>
          <a:xfrm>
            <a:off x="762000" y="1371600"/>
            <a:ext cx="7620000" cy="2249488"/>
          </a:xfrm>
          <a:prstGeom prst="rect">
            <a:avLst/>
          </a:prstGeom>
        </p:spPr>
        <p:txBody>
          <a:bodyPr/>
          <a:lstStyle/>
          <a:p>
            <a:pPr marL="0" indent="0" eaLnBrk="1" hangingPunct="1">
              <a:buNone/>
            </a:pPr>
            <a:r>
              <a:rPr lang="en-US" sz="2800" dirty="0" smtClean="0"/>
              <a:t>The process of following parliamentary law along with any rules of order the organization or assembly may have adopted</a:t>
            </a:r>
          </a:p>
        </p:txBody>
      </p:sp>
      <p:pic>
        <p:nvPicPr>
          <p:cNvPr id="7"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848600" y="213619"/>
            <a:ext cx="808038" cy="808038"/>
          </a:xfrm>
          <a:prstGeom prst="rect">
            <a:avLst/>
          </a:prstGeom>
          <a:noFill/>
          <a:ln w="9525">
            <a:noFill/>
            <a:miter lim="800000"/>
            <a:headEnd/>
            <a:tailEnd/>
          </a:ln>
        </p:spPr>
      </p:pic>
      <p:pic>
        <p:nvPicPr>
          <p:cNvPr id="25602" name="Picture 2" descr="C:\Users\Jackie\AppData\Local\Microsoft\Windows\Temporary Internet Files\Content.IE5\EFZ8O6KZ\MM90028403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516351"/>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643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407019" y="457200"/>
            <a:ext cx="7848600" cy="1143000"/>
          </a:xfrm>
        </p:spPr>
        <p:txBody>
          <a:bodyPr>
            <a:normAutofit/>
          </a:bodyPr>
          <a:lstStyle/>
          <a:p>
            <a:pPr algn="ctr" eaLnBrk="1" hangingPunct="1"/>
            <a:r>
              <a:rPr lang="en-US" sz="4000" b="1" dirty="0" smtClean="0"/>
              <a:t>Use Parliamentary Procedure to…</a:t>
            </a:r>
          </a:p>
        </p:txBody>
      </p:sp>
      <p:sp>
        <p:nvSpPr>
          <p:cNvPr id="2" name="TextBox 1"/>
          <p:cNvSpPr txBox="1"/>
          <p:nvPr/>
        </p:nvSpPr>
        <p:spPr>
          <a:xfrm>
            <a:off x="372533" y="2715230"/>
            <a:ext cx="6324600" cy="523220"/>
          </a:xfrm>
          <a:prstGeom prst="rect">
            <a:avLst/>
          </a:prstGeom>
          <a:noFill/>
        </p:spPr>
        <p:txBody>
          <a:bodyPr wrap="square" rtlCol="0">
            <a:spAutoFit/>
          </a:bodyPr>
          <a:lstStyle/>
          <a:p>
            <a:pPr marL="285750" indent="-285750">
              <a:buFont typeface="Wingdings" pitchFamily="2" charset="2"/>
              <a:buChar char="q"/>
            </a:pPr>
            <a:r>
              <a:rPr lang="en-US" dirty="0"/>
              <a:t> </a:t>
            </a:r>
            <a:r>
              <a:rPr lang="en-US" sz="2800" dirty="0" smtClean="0">
                <a:latin typeface="+mn-lt"/>
              </a:rPr>
              <a:t>To protect to rights of the individual</a:t>
            </a:r>
            <a:endParaRPr lang="en-US" dirty="0"/>
          </a:p>
        </p:txBody>
      </p:sp>
      <p:sp>
        <p:nvSpPr>
          <p:cNvPr id="6" name="TextBox 5"/>
          <p:cNvSpPr txBox="1"/>
          <p:nvPr/>
        </p:nvSpPr>
        <p:spPr>
          <a:xfrm>
            <a:off x="372533" y="1971877"/>
            <a:ext cx="4953000" cy="523220"/>
          </a:xfrm>
          <a:prstGeom prst="rect">
            <a:avLst/>
          </a:prstGeom>
          <a:noFill/>
        </p:spPr>
        <p:txBody>
          <a:bodyPr wrap="square" rtlCol="0">
            <a:spAutoFit/>
          </a:bodyPr>
          <a:lstStyle/>
          <a:p>
            <a:pPr marL="285750" indent="-285750">
              <a:buFont typeface="Wingdings" pitchFamily="2" charset="2"/>
              <a:buChar char="q"/>
            </a:pPr>
            <a:r>
              <a:rPr lang="en-US" dirty="0"/>
              <a:t> </a:t>
            </a:r>
            <a:r>
              <a:rPr lang="en-US" sz="2800" dirty="0">
                <a:latin typeface="+mn-lt"/>
              </a:rPr>
              <a:t>Expedite </a:t>
            </a:r>
            <a:r>
              <a:rPr lang="en-US" sz="2800" dirty="0" smtClean="0">
                <a:latin typeface="+mn-lt"/>
              </a:rPr>
              <a:t>business efficiently</a:t>
            </a:r>
            <a:endParaRPr lang="en-US" dirty="0"/>
          </a:p>
        </p:txBody>
      </p:sp>
      <p:cxnSp>
        <p:nvCxnSpPr>
          <p:cNvPr id="7" name="Straight Connector 6"/>
          <p:cNvCxnSpPr/>
          <p:nvPr/>
        </p:nvCxnSpPr>
        <p:spPr>
          <a:xfrm>
            <a:off x="381000" y="19812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2533" y="3581400"/>
            <a:ext cx="4953000" cy="523220"/>
          </a:xfrm>
          <a:prstGeom prst="rect">
            <a:avLst/>
          </a:prstGeom>
          <a:noFill/>
        </p:spPr>
        <p:txBody>
          <a:bodyPr wrap="square" rtlCol="0">
            <a:spAutoFit/>
          </a:bodyPr>
          <a:lstStyle/>
          <a:p>
            <a:pPr marL="285750" indent="-285750">
              <a:buFont typeface="Wingdings" pitchFamily="2" charset="2"/>
              <a:buChar char="q"/>
            </a:pPr>
            <a:r>
              <a:rPr lang="en-US" dirty="0"/>
              <a:t> </a:t>
            </a:r>
            <a:r>
              <a:rPr lang="en-US" sz="2800" dirty="0" smtClean="0">
                <a:latin typeface="+mn-lt"/>
              </a:rPr>
              <a:t>To ensure justice and equality</a:t>
            </a:r>
            <a:endParaRPr lang="en-US" dirty="0"/>
          </a:p>
        </p:txBody>
      </p:sp>
      <p:sp>
        <p:nvSpPr>
          <p:cNvPr id="11" name="TextBox 10"/>
          <p:cNvSpPr txBox="1"/>
          <p:nvPr/>
        </p:nvSpPr>
        <p:spPr>
          <a:xfrm>
            <a:off x="406400" y="4495800"/>
            <a:ext cx="8225884" cy="523220"/>
          </a:xfrm>
          <a:prstGeom prst="rect">
            <a:avLst/>
          </a:prstGeom>
          <a:noFill/>
        </p:spPr>
        <p:txBody>
          <a:bodyPr wrap="square" rtlCol="0">
            <a:spAutoFit/>
          </a:bodyPr>
          <a:lstStyle/>
          <a:p>
            <a:pPr marL="285750" indent="-285750">
              <a:buFont typeface="Wingdings" pitchFamily="2" charset="2"/>
              <a:buChar char="q"/>
            </a:pPr>
            <a:r>
              <a:rPr lang="en-US" dirty="0"/>
              <a:t> </a:t>
            </a:r>
            <a:r>
              <a:rPr lang="en-US" sz="2800" dirty="0" smtClean="0">
                <a:latin typeface="+mn-lt"/>
              </a:rPr>
              <a:t>To preserve a sense of harmony and maintain order</a:t>
            </a:r>
            <a:endParaRPr lang="en-US" dirty="0"/>
          </a:p>
        </p:txBody>
      </p:sp>
      <p:sp>
        <p:nvSpPr>
          <p:cNvPr id="12" name="TextBox 11"/>
          <p:cNvSpPr txBox="1"/>
          <p:nvPr/>
        </p:nvSpPr>
        <p:spPr>
          <a:xfrm>
            <a:off x="406400" y="5364440"/>
            <a:ext cx="7768683" cy="523220"/>
          </a:xfrm>
          <a:prstGeom prst="rect">
            <a:avLst/>
          </a:prstGeom>
          <a:noFill/>
        </p:spPr>
        <p:txBody>
          <a:bodyPr wrap="square" rtlCol="0">
            <a:spAutoFit/>
          </a:bodyPr>
          <a:lstStyle/>
          <a:p>
            <a:pPr marL="285750" indent="-285750">
              <a:buFont typeface="Wingdings" pitchFamily="2" charset="2"/>
              <a:buChar char="q"/>
            </a:pPr>
            <a:r>
              <a:rPr lang="en-US" dirty="0"/>
              <a:t> </a:t>
            </a:r>
            <a:r>
              <a:rPr lang="en-US" sz="2800" dirty="0">
                <a:latin typeface="+mn-lt"/>
              </a:rPr>
              <a:t>T</a:t>
            </a:r>
            <a:r>
              <a:rPr lang="en-US" sz="2800" dirty="0" smtClean="0">
                <a:latin typeface="+mn-lt"/>
              </a:rPr>
              <a:t>o accomplish the group’s purposes</a:t>
            </a:r>
            <a:endParaRPr lang="en-US" dirty="0"/>
          </a:p>
        </p:txBody>
      </p:sp>
      <p:pic>
        <p:nvPicPr>
          <p:cNvPr id="13"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813714" y="202468"/>
            <a:ext cx="808038" cy="808038"/>
          </a:xfrm>
          <a:prstGeom prst="rect">
            <a:avLst/>
          </a:prstGeom>
          <a:noFill/>
          <a:ln w="9525">
            <a:noFill/>
            <a:miter lim="800000"/>
            <a:headEnd/>
            <a:tailEnd/>
          </a:ln>
        </p:spPr>
      </p:pic>
    </p:spTree>
    <p:extLst>
      <p:ext uri="{BB962C8B-B14F-4D97-AF65-F5344CB8AC3E}">
        <p14:creationId xmlns:p14="http://schemas.microsoft.com/office/powerpoint/2010/main" val="222968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4800"/>
            <a:ext cx="3124200" cy="888380"/>
          </a:xfrm>
        </p:spPr>
        <p:txBody>
          <a:bodyPr>
            <a:noAutofit/>
          </a:bodyPr>
          <a:lstStyle/>
          <a:p>
            <a:pPr algn="l"/>
            <a:r>
              <a:rPr lang="en-US" sz="4000" b="1" dirty="0" smtClean="0">
                <a:cs typeface="Times New Roman" pitchFamily="18" charset="0"/>
              </a:rPr>
              <a:t>Documents </a:t>
            </a:r>
            <a:endParaRPr lang="en-US" b="1" dirty="0"/>
          </a:p>
        </p:txBody>
      </p:sp>
      <p:sp>
        <p:nvSpPr>
          <p:cNvPr id="4" name="TextBox 3"/>
          <p:cNvSpPr txBox="1"/>
          <p:nvPr/>
        </p:nvSpPr>
        <p:spPr>
          <a:xfrm>
            <a:off x="381000" y="1371600"/>
            <a:ext cx="8381999" cy="1200329"/>
          </a:xfrm>
          <a:prstGeom prst="rect">
            <a:avLst/>
          </a:prstGeom>
          <a:noFill/>
        </p:spPr>
        <p:txBody>
          <a:bodyPr wrap="square" rtlCol="0">
            <a:spAutoFit/>
          </a:bodyPr>
          <a:lstStyle/>
          <a:p>
            <a:pPr marL="457200" indent="-457200">
              <a:buFont typeface="Arial" pitchFamily="34" charset="0"/>
              <a:buChar char="•"/>
            </a:pPr>
            <a:r>
              <a:rPr lang="en-US" sz="2400" dirty="0" smtClean="0">
                <a:latin typeface="+mn-lt"/>
              </a:rPr>
              <a:t>The basic governing document of </a:t>
            </a:r>
            <a:r>
              <a:rPr lang="en-US" sz="2400" u="sng" dirty="0" smtClean="0">
                <a:latin typeface="+mn-lt"/>
              </a:rPr>
              <a:t>Delta Kappa Gamma</a:t>
            </a:r>
            <a:r>
              <a:rPr lang="en-US" sz="2400" dirty="0" smtClean="0">
                <a:latin typeface="+mn-lt"/>
              </a:rPr>
              <a:t> is the </a:t>
            </a:r>
            <a:r>
              <a:rPr lang="en-US" sz="2400" i="1" dirty="0" smtClean="0">
                <a:latin typeface="+mn-lt"/>
              </a:rPr>
              <a:t>Constitution.</a:t>
            </a:r>
            <a:r>
              <a:rPr lang="en-US" sz="2400" dirty="0" smtClean="0">
                <a:latin typeface="+mn-lt"/>
              </a:rPr>
              <a:t>  International is governed by the </a:t>
            </a:r>
            <a:r>
              <a:rPr lang="en-US" sz="2400" i="1" dirty="0" smtClean="0">
                <a:latin typeface="+mn-lt"/>
              </a:rPr>
              <a:t>Constitution </a:t>
            </a:r>
            <a:r>
              <a:rPr lang="en-US" sz="2400" dirty="0" smtClean="0">
                <a:latin typeface="+mn-lt"/>
              </a:rPr>
              <a:t>and </a:t>
            </a:r>
            <a:r>
              <a:rPr lang="en-US" sz="2400" i="1" dirty="0" smtClean="0">
                <a:latin typeface="+mn-lt"/>
              </a:rPr>
              <a:t>International Standing Rules  </a:t>
            </a:r>
            <a:endParaRPr lang="en-US" sz="2400" dirty="0">
              <a:latin typeface="+mn-lt"/>
            </a:endParaRPr>
          </a:p>
        </p:txBody>
      </p:sp>
      <p:sp>
        <p:nvSpPr>
          <p:cNvPr id="5" name="Rectangle 4"/>
          <p:cNvSpPr/>
          <p:nvPr/>
        </p:nvSpPr>
        <p:spPr>
          <a:xfrm>
            <a:off x="392151" y="2895600"/>
            <a:ext cx="8381999" cy="830997"/>
          </a:xfrm>
          <a:prstGeom prst="rect">
            <a:avLst/>
          </a:prstGeom>
        </p:spPr>
        <p:txBody>
          <a:bodyPr wrap="square">
            <a:spAutoFit/>
          </a:bodyPr>
          <a:lstStyle/>
          <a:p>
            <a:pPr marL="457200" lvl="0" indent="-457200">
              <a:buFont typeface="Arial" pitchFamily="34" charset="0"/>
              <a:buChar char="•"/>
            </a:pPr>
            <a:r>
              <a:rPr lang="en-US" sz="2400" u="sng" dirty="0" smtClean="0">
                <a:solidFill>
                  <a:prstClr val="black"/>
                </a:solidFill>
                <a:latin typeface="+mn-lt"/>
              </a:rPr>
              <a:t>Alpha Iota </a:t>
            </a:r>
            <a:r>
              <a:rPr lang="en-US" sz="2400" u="sng" dirty="0">
                <a:solidFill>
                  <a:prstClr val="black"/>
                </a:solidFill>
                <a:latin typeface="+mn-lt"/>
              </a:rPr>
              <a:t>State </a:t>
            </a:r>
            <a:r>
              <a:rPr lang="en-US" sz="2400" dirty="0">
                <a:solidFill>
                  <a:prstClr val="black"/>
                </a:solidFill>
                <a:latin typeface="+mn-lt"/>
              </a:rPr>
              <a:t>follows these two documents in addition to our own </a:t>
            </a:r>
            <a:r>
              <a:rPr lang="en-US" sz="2400" dirty="0" smtClean="0">
                <a:solidFill>
                  <a:prstClr val="black"/>
                </a:solidFill>
                <a:latin typeface="+mn-lt"/>
              </a:rPr>
              <a:t>State Bylaws </a:t>
            </a:r>
            <a:r>
              <a:rPr lang="en-US" sz="2400" dirty="0">
                <a:solidFill>
                  <a:prstClr val="black"/>
                </a:solidFill>
                <a:latin typeface="+mn-lt"/>
              </a:rPr>
              <a:t>and </a:t>
            </a:r>
            <a:r>
              <a:rPr lang="en-US" sz="2400" dirty="0" smtClean="0">
                <a:solidFill>
                  <a:prstClr val="black"/>
                </a:solidFill>
                <a:latin typeface="+mn-lt"/>
              </a:rPr>
              <a:t>Standing Rules</a:t>
            </a:r>
            <a:endParaRPr lang="en-US" sz="2400" dirty="0">
              <a:solidFill>
                <a:prstClr val="black"/>
              </a:solidFill>
              <a:latin typeface="+mn-lt"/>
            </a:endParaRPr>
          </a:p>
        </p:txBody>
      </p:sp>
      <p:sp>
        <p:nvSpPr>
          <p:cNvPr id="6" name="Rectangle 5"/>
          <p:cNvSpPr/>
          <p:nvPr/>
        </p:nvSpPr>
        <p:spPr>
          <a:xfrm>
            <a:off x="392151" y="4015850"/>
            <a:ext cx="8381999" cy="2000548"/>
          </a:xfrm>
          <a:prstGeom prst="rect">
            <a:avLst/>
          </a:prstGeom>
        </p:spPr>
        <p:txBody>
          <a:bodyPr wrap="square">
            <a:spAutoFit/>
          </a:bodyPr>
          <a:lstStyle/>
          <a:p>
            <a:pPr marL="457200" indent="-457200">
              <a:buFont typeface="Arial" pitchFamily="34" charset="0"/>
              <a:buChar char="•"/>
            </a:pPr>
            <a:r>
              <a:rPr lang="en-US" sz="2400" dirty="0" smtClean="0">
                <a:solidFill>
                  <a:prstClr val="black"/>
                </a:solidFill>
                <a:latin typeface="+mn-lt"/>
              </a:rPr>
              <a:t>Each </a:t>
            </a:r>
            <a:r>
              <a:rPr lang="en-US" sz="2400" u="sng" dirty="0" smtClean="0">
                <a:solidFill>
                  <a:prstClr val="black"/>
                </a:solidFill>
                <a:latin typeface="+mn-lt"/>
              </a:rPr>
              <a:t>chapter</a:t>
            </a:r>
            <a:r>
              <a:rPr lang="en-US" sz="2400" dirty="0" smtClean="0">
                <a:solidFill>
                  <a:prstClr val="black"/>
                </a:solidFill>
                <a:latin typeface="+mn-lt"/>
              </a:rPr>
              <a:t> is governed by the </a:t>
            </a:r>
            <a:r>
              <a:rPr lang="en-US" sz="2400" i="1" dirty="0">
                <a:latin typeface="+mn-lt"/>
              </a:rPr>
              <a:t>Constitution </a:t>
            </a:r>
            <a:r>
              <a:rPr lang="en-US" sz="2400" dirty="0">
                <a:latin typeface="+mn-lt"/>
              </a:rPr>
              <a:t>and </a:t>
            </a:r>
            <a:r>
              <a:rPr lang="en-US" sz="2400" i="1" dirty="0">
                <a:latin typeface="+mn-lt"/>
              </a:rPr>
              <a:t>International Standing </a:t>
            </a:r>
            <a:r>
              <a:rPr lang="en-US" sz="2400" i="1" dirty="0" smtClean="0">
                <a:latin typeface="+mn-lt"/>
              </a:rPr>
              <a:t>Rules </a:t>
            </a:r>
            <a:r>
              <a:rPr lang="en-US" sz="2400" dirty="0" smtClean="0">
                <a:latin typeface="+mn-lt"/>
              </a:rPr>
              <a:t>and Alpha Iota </a:t>
            </a:r>
            <a:r>
              <a:rPr lang="en-US" sz="2400" dirty="0">
                <a:solidFill>
                  <a:prstClr val="black"/>
                </a:solidFill>
                <a:latin typeface="+mn-lt"/>
              </a:rPr>
              <a:t>State Bylaws and Standing </a:t>
            </a:r>
            <a:r>
              <a:rPr lang="en-US" sz="2400" dirty="0" smtClean="0">
                <a:solidFill>
                  <a:prstClr val="black"/>
                </a:solidFill>
                <a:latin typeface="+mn-lt"/>
              </a:rPr>
              <a:t>Rules.  In addition</a:t>
            </a:r>
            <a:r>
              <a:rPr lang="en-US" sz="2400" i="1" dirty="0" smtClean="0">
                <a:latin typeface="+mn-lt"/>
              </a:rPr>
              <a:t>, </a:t>
            </a:r>
            <a:r>
              <a:rPr lang="en-US" sz="2400" dirty="0" smtClean="0">
                <a:latin typeface="+mn-lt"/>
              </a:rPr>
              <a:t>a chapter adopts its own unit of chapter rules which are consistent with International and State </a:t>
            </a:r>
            <a:endParaRPr lang="en-US" sz="2400" dirty="0">
              <a:latin typeface="+mn-lt"/>
            </a:endParaRPr>
          </a:p>
          <a:p>
            <a:pPr lvl="0"/>
            <a:r>
              <a:rPr lang="en-US" sz="2800" dirty="0" smtClean="0">
                <a:solidFill>
                  <a:prstClr val="black"/>
                </a:solidFill>
                <a:latin typeface="+mn-lt"/>
              </a:rPr>
              <a:t> </a:t>
            </a:r>
            <a:endParaRPr lang="en-US" sz="2800" dirty="0">
              <a:solidFill>
                <a:prstClr val="black"/>
              </a:solidFill>
              <a:latin typeface="+mn-lt"/>
            </a:endParaRPr>
          </a:p>
        </p:txBody>
      </p:sp>
      <p:cxnSp>
        <p:nvCxnSpPr>
          <p:cNvPr id="8" name="Straight Connector 7"/>
          <p:cNvCxnSpPr/>
          <p:nvPr/>
        </p:nvCxnSpPr>
        <p:spPr>
          <a:xfrm>
            <a:off x="381000" y="1524000"/>
            <a:ext cx="0" cy="49530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772400" y="213619"/>
            <a:ext cx="808038" cy="808038"/>
          </a:xfrm>
          <a:prstGeom prst="rect">
            <a:avLst/>
          </a:prstGeom>
          <a:noFill/>
          <a:ln w="9525">
            <a:noFill/>
            <a:miter lim="800000"/>
            <a:headEnd/>
            <a:tailEnd/>
          </a:ln>
        </p:spPr>
      </p:pic>
    </p:spTree>
    <p:extLst>
      <p:ext uri="{BB962C8B-B14F-4D97-AF65-F5344CB8AC3E}">
        <p14:creationId xmlns:p14="http://schemas.microsoft.com/office/powerpoint/2010/main" val="15351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458200" cy="990600"/>
          </a:xfrm>
        </p:spPr>
        <p:txBody>
          <a:bodyPr>
            <a:normAutofit fontScale="90000"/>
          </a:bodyPr>
          <a:lstStyle/>
          <a:p>
            <a:pPr algn="ctr"/>
            <a:r>
              <a:rPr lang="en-US" sz="4400" b="1" dirty="0" smtClean="0">
                <a:cs typeface="Times New Roman" pitchFamily="18" charset="0"/>
              </a:rPr>
              <a:t>Contents </a:t>
            </a:r>
            <a:r>
              <a:rPr lang="en-US" sz="4400" b="1" dirty="0">
                <a:cs typeface="Times New Roman" pitchFamily="18" charset="0"/>
              </a:rPr>
              <a:t>of your F</a:t>
            </a:r>
            <a:r>
              <a:rPr lang="en-US" sz="4400" b="1" dirty="0" smtClean="0">
                <a:cs typeface="Times New Roman" pitchFamily="18" charset="0"/>
              </a:rPr>
              <a:t>ile </a:t>
            </a:r>
            <a:br>
              <a:rPr lang="en-US" sz="4400" b="1" dirty="0" smtClean="0">
                <a:cs typeface="Times New Roman" pitchFamily="18" charset="0"/>
              </a:rPr>
            </a:br>
            <a:r>
              <a:rPr lang="en-US" sz="3100" dirty="0" smtClean="0">
                <a:cs typeface="Times New Roman" pitchFamily="18" charset="0"/>
              </a:rPr>
              <a:t>What </a:t>
            </a:r>
            <a:r>
              <a:rPr lang="en-US" sz="3100" dirty="0">
                <a:cs typeface="Times New Roman" pitchFamily="18" charset="0"/>
              </a:rPr>
              <a:t>to save and what to discard</a:t>
            </a:r>
            <a:r>
              <a:rPr lang="en-US" dirty="0"/>
              <a:t/>
            </a:r>
            <a:br>
              <a:rPr lang="en-US" dirty="0"/>
            </a:br>
            <a:endParaRPr lang="en-US" dirty="0"/>
          </a:p>
        </p:txBody>
      </p:sp>
      <p:sp>
        <p:nvSpPr>
          <p:cNvPr id="4" name="Rectangle 3"/>
          <p:cNvSpPr txBox="1">
            <a:spLocks noChangeArrowheads="1"/>
          </p:cNvSpPr>
          <p:nvPr/>
        </p:nvSpPr>
        <p:spPr>
          <a:xfrm>
            <a:off x="533400" y="1676400"/>
            <a:ext cx="8229600" cy="4525963"/>
          </a:xfrm>
          <a:prstGeom prst="rect">
            <a:avLst/>
          </a:prstGeom>
        </p:spPr>
        <p:txBody>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a:lnSpc>
                <a:spcPct val="90000"/>
              </a:lnSpc>
              <a:buFont typeface="Wingdings" pitchFamily="2" charset="2"/>
              <a:buChar char="Ø"/>
            </a:pPr>
            <a:r>
              <a:rPr lang="en-US" sz="2800" dirty="0" smtClean="0">
                <a:solidFill>
                  <a:schemeClr val="tx1"/>
                </a:solidFill>
              </a:rPr>
              <a:t>Current DKG Constitution &amp; International Standing Rules (now online)</a:t>
            </a:r>
          </a:p>
          <a:p>
            <a:pPr>
              <a:lnSpc>
                <a:spcPct val="90000"/>
              </a:lnSpc>
              <a:buFont typeface="Wingdings" pitchFamily="2" charset="2"/>
              <a:buChar char="Ø"/>
            </a:pPr>
            <a:r>
              <a:rPr lang="en-US" sz="2800" dirty="0" smtClean="0">
                <a:solidFill>
                  <a:schemeClr val="tx1"/>
                </a:solidFill>
              </a:rPr>
              <a:t>Current DKG Handbook </a:t>
            </a:r>
            <a:r>
              <a:rPr lang="en-US" sz="2800" dirty="0">
                <a:solidFill>
                  <a:schemeClr val="tx1"/>
                </a:solidFill>
              </a:rPr>
              <a:t>(now online)</a:t>
            </a:r>
          </a:p>
          <a:p>
            <a:pPr>
              <a:lnSpc>
                <a:spcPct val="90000"/>
              </a:lnSpc>
              <a:buFont typeface="Wingdings" pitchFamily="2" charset="2"/>
              <a:buChar char="Ø"/>
            </a:pPr>
            <a:r>
              <a:rPr lang="en-US" sz="2800" dirty="0" smtClean="0">
                <a:solidFill>
                  <a:schemeClr val="tx1"/>
                </a:solidFill>
              </a:rPr>
              <a:t>Alpha Iota State </a:t>
            </a:r>
            <a:r>
              <a:rPr lang="en-US" sz="2800" dirty="0">
                <a:solidFill>
                  <a:schemeClr val="tx1"/>
                </a:solidFill>
              </a:rPr>
              <a:t>Bylaws (now online)</a:t>
            </a:r>
          </a:p>
          <a:p>
            <a:pPr>
              <a:lnSpc>
                <a:spcPct val="90000"/>
              </a:lnSpc>
              <a:buFont typeface="Wingdings" pitchFamily="2" charset="2"/>
              <a:buChar char="Ø"/>
            </a:pPr>
            <a:r>
              <a:rPr lang="en-US" sz="2800" dirty="0" smtClean="0">
                <a:solidFill>
                  <a:schemeClr val="tx1"/>
                </a:solidFill>
              </a:rPr>
              <a:t>Alpha Iota Standing Rules </a:t>
            </a:r>
            <a:r>
              <a:rPr lang="en-US" sz="2800" dirty="0">
                <a:solidFill>
                  <a:schemeClr val="tx1"/>
                </a:solidFill>
              </a:rPr>
              <a:t>(now online)</a:t>
            </a:r>
          </a:p>
          <a:p>
            <a:pPr>
              <a:lnSpc>
                <a:spcPct val="90000"/>
              </a:lnSpc>
              <a:buFont typeface="Wingdings" pitchFamily="2" charset="2"/>
              <a:buChar char="Ø"/>
            </a:pPr>
            <a:r>
              <a:rPr lang="en-US" sz="2800" dirty="0" smtClean="0">
                <a:solidFill>
                  <a:schemeClr val="tx1"/>
                </a:solidFill>
              </a:rPr>
              <a:t>Chapter Rules</a:t>
            </a:r>
          </a:p>
          <a:p>
            <a:pPr>
              <a:lnSpc>
                <a:spcPct val="90000"/>
              </a:lnSpc>
              <a:buFont typeface="Wingdings" pitchFamily="2" charset="2"/>
              <a:buChar char="Ø"/>
            </a:pPr>
            <a:r>
              <a:rPr lang="en-US" sz="2800" dirty="0" smtClean="0">
                <a:solidFill>
                  <a:schemeClr val="tx1"/>
                </a:solidFill>
              </a:rPr>
              <a:t>Chapter Charter</a:t>
            </a:r>
          </a:p>
          <a:p>
            <a:pPr>
              <a:lnSpc>
                <a:spcPct val="90000"/>
              </a:lnSpc>
              <a:buFont typeface="Wingdings" pitchFamily="2" charset="2"/>
              <a:buChar char="Ø"/>
            </a:pPr>
            <a:r>
              <a:rPr lang="en-US" sz="2800" dirty="0" smtClean="0">
                <a:solidFill>
                  <a:schemeClr val="tx1"/>
                </a:solidFill>
              </a:rPr>
              <a:t>Official Initiate Register</a:t>
            </a:r>
          </a:p>
          <a:p>
            <a:pPr>
              <a:lnSpc>
                <a:spcPct val="90000"/>
              </a:lnSpc>
              <a:buFont typeface="Wingdings" pitchFamily="2" charset="2"/>
              <a:buChar char="Ø"/>
            </a:pPr>
            <a:r>
              <a:rPr lang="en-US" sz="2800" dirty="0" smtClean="0">
                <a:solidFill>
                  <a:schemeClr val="tx1"/>
                </a:solidFill>
              </a:rPr>
              <a:t>Review &amp; read your chapter’s files</a:t>
            </a:r>
          </a:p>
          <a:p>
            <a:pPr>
              <a:lnSpc>
                <a:spcPct val="90000"/>
              </a:lnSpc>
            </a:pPr>
            <a:endParaRPr lang="en-US" sz="2800" dirty="0" smtClean="0"/>
          </a:p>
        </p:txBody>
      </p:sp>
      <p:pic>
        <p:nvPicPr>
          <p:cNvPr id="5" name="Picture 5" descr="C:\Users\Jackie\AppData\Local\Microsoft\Windows\Temporary Internet Files\Content.IE5\R0FL0YOZ\MC900349213[1].wmf"/>
          <p:cNvPicPr>
            <a:picLocks noChangeAspect="1" noChangeArrowheads="1"/>
          </p:cNvPicPr>
          <p:nvPr/>
        </p:nvPicPr>
        <p:blipFill>
          <a:blip r:embed="rId3" cstate="print"/>
          <a:srcRect/>
          <a:stretch>
            <a:fillRect/>
          </a:stretch>
        </p:blipFill>
        <p:spPr bwMode="auto">
          <a:xfrm>
            <a:off x="7357387" y="3912800"/>
            <a:ext cx="1405613" cy="2082800"/>
          </a:xfrm>
          <a:prstGeom prst="rect">
            <a:avLst/>
          </a:prstGeom>
          <a:noFill/>
          <a:ln w="9525">
            <a:noFill/>
            <a:miter lim="800000"/>
            <a:headEnd/>
            <a:tailEnd/>
          </a:ln>
        </p:spPr>
      </p:pic>
      <p:pic>
        <p:nvPicPr>
          <p:cNvPr id="6"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772400" y="213619"/>
            <a:ext cx="808038" cy="808038"/>
          </a:xfrm>
          <a:prstGeom prst="rect">
            <a:avLst/>
          </a:prstGeom>
          <a:noFill/>
          <a:ln w="9525">
            <a:noFill/>
            <a:miter lim="800000"/>
            <a:headEnd/>
            <a:tailEnd/>
          </a:ln>
        </p:spPr>
      </p:pic>
    </p:spTree>
    <p:extLst>
      <p:ext uri="{BB962C8B-B14F-4D97-AF65-F5344CB8AC3E}">
        <p14:creationId xmlns:p14="http://schemas.microsoft.com/office/powerpoint/2010/main" val="19109441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618893" y="5623932"/>
            <a:ext cx="7620000" cy="990600"/>
          </a:xfrm>
        </p:spPr>
        <p:txBody>
          <a:bodyPr>
            <a:noAutofit/>
          </a:bodyPr>
          <a:lstStyle/>
          <a:p>
            <a:pPr marL="0" indent="0">
              <a:lnSpc>
                <a:spcPct val="90000"/>
              </a:lnSpc>
              <a:buNone/>
            </a:pPr>
            <a:r>
              <a:rPr lang="en-US" sz="2800" dirty="0">
                <a:solidFill>
                  <a:schemeClr val="tx1"/>
                </a:solidFill>
              </a:rPr>
              <a:t>5</a:t>
            </a:r>
            <a:r>
              <a:rPr lang="en-US" sz="2800" dirty="0" smtClean="0">
                <a:solidFill>
                  <a:schemeClr val="tx1"/>
                </a:solidFill>
              </a:rPr>
              <a:t>. Websites: International and State</a:t>
            </a:r>
          </a:p>
          <a:p>
            <a:pPr marL="0" indent="0" algn="ctr">
              <a:lnSpc>
                <a:spcPct val="90000"/>
              </a:lnSpc>
              <a:buNone/>
            </a:pPr>
            <a:r>
              <a:rPr lang="en-US" sz="2800" dirty="0" smtClean="0">
                <a:solidFill>
                  <a:srgbClr val="FF0000"/>
                </a:solidFill>
              </a:rPr>
              <a:t>www.dkg.org   &amp;  www.deltakappagamma.org/MI</a:t>
            </a:r>
            <a:endParaRPr lang="en-US" sz="2800" dirty="0" smtClean="0">
              <a:solidFill>
                <a:schemeClr val="tx1"/>
              </a:solidFill>
            </a:endParaRPr>
          </a:p>
          <a:p>
            <a:pPr marL="777240" lvl="4" indent="0">
              <a:lnSpc>
                <a:spcPct val="90000"/>
              </a:lnSpc>
              <a:buNone/>
            </a:pPr>
            <a:r>
              <a:rPr lang="en-US" sz="2800" dirty="0" smtClean="0">
                <a:solidFill>
                  <a:schemeClr val="tx1"/>
                </a:solidFill>
              </a:rPr>
              <a:t>  </a:t>
            </a:r>
            <a:endParaRPr lang="en-US" sz="2800" dirty="0" smtClean="0"/>
          </a:p>
        </p:txBody>
      </p:sp>
      <p:sp>
        <p:nvSpPr>
          <p:cNvPr id="10242" name="Rectangle 2"/>
          <p:cNvSpPr>
            <a:spLocks noGrp="1" noChangeArrowheads="1"/>
          </p:cNvSpPr>
          <p:nvPr>
            <p:ph type="title"/>
          </p:nvPr>
        </p:nvSpPr>
        <p:spPr>
          <a:xfrm>
            <a:off x="1268451" y="152400"/>
            <a:ext cx="6781800" cy="838200"/>
          </a:xfrm>
        </p:spPr>
        <p:txBody>
          <a:bodyPr>
            <a:normAutofit/>
          </a:bodyPr>
          <a:lstStyle/>
          <a:p>
            <a:pPr algn="ctr" eaLnBrk="1" hangingPunct="1"/>
            <a:r>
              <a:rPr lang="en-US" sz="4000" b="1" dirty="0" smtClean="0">
                <a:solidFill>
                  <a:schemeClr val="tx1"/>
                </a:solidFill>
              </a:rPr>
              <a:t>Helpful Tools &amp; Resources</a:t>
            </a:r>
          </a:p>
        </p:txBody>
      </p:sp>
      <p:pic>
        <p:nvPicPr>
          <p:cNvPr id="10244" name="Picture 10" descr="C:\Users\Jackie\AppData\Local\Microsoft\Windows\Temporary Internet Files\Content.IE5\K3JGM65F\MC900435233[1].png"/>
          <p:cNvPicPr>
            <a:picLocks noChangeAspect="1" noChangeArrowheads="1"/>
          </p:cNvPicPr>
          <p:nvPr/>
        </p:nvPicPr>
        <p:blipFill>
          <a:blip r:embed="rId3" cstate="print"/>
          <a:srcRect/>
          <a:stretch>
            <a:fillRect/>
          </a:stretch>
        </p:blipFill>
        <p:spPr bwMode="auto">
          <a:xfrm>
            <a:off x="7006445" y="2286000"/>
            <a:ext cx="1029642" cy="420687"/>
          </a:xfrm>
          <a:prstGeom prst="rect">
            <a:avLst/>
          </a:prstGeom>
          <a:noFill/>
          <a:ln w="9525">
            <a:noFill/>
            <a:miter lim="800000"/>
            <a:headEnd/>
            <a:tailEnd/>
          </a:ln>
        </p:spPr>
      </p:pic>
      <p:sp>
        <p:nvSpPr>
          <p:cNvPr id="2" name="TextBox 1"/>
          <p:cNvSpPr txBox="1"/>
          <p:nvPr/>
        </p:nvSpPr>
        <p:spPr>
          <a:xfrm>
            <a:off x="596486" y="838200"/>
            <a:ext cx="8054898" cy="2523768"/>
          </a:xfrm>
          <a:prstGeom prst="rect">
            <a:avLst/>
          </a:prstGeom>
          <a:noFill/>
        </p:spPr>
        <p:txBody>
          <a:bodyPr wrap="square" rtlCol="0">
            <a:spAutoFit/>
          </a:bodyPr>
          <a:lstStyle/>
          <a:p>
            <a:pPr marL="514350" indent="-514350">
              <a:buAutoNum type="arabicPeriod"/>
            </a:pPr>
            <a:r>
              <a:rPr lang="en-US" sz="2800" dirty="0" smtClean="0">
                <a:latin typeface="+mn-lt"/>
              </a:rPr>
              <a:t>Guidelines  Booklets: </a:t>
            </a:r>
          </a:p>
          <a:p>
            <a:pPr marL="1828800" lvl="3" indent="-457200">
              <a:buFont typeface="Arial" pitchFamily="34" charset="0"/>
              <a:buChar char="•"/>
            </a:pPr>
            <a:r>
              <a:rPr lang="en-US" sz="2800" dirty="0" smtClean="0">
                <a:latin typeface="+mn-lt"/>
              </a:rPr>
              <a:t>Chapter Presidents</a:t>
            </a:r>
          </a:p>
          <a:p>
            <a:pPr marL="1828800" lvl="3" indent="-457200">
              <a:buFont typeface="Arial" pitchFamily="34" charset="0"/>
              <a:buChar char="•"/>
            </a:pPr>
            <a:r>
              <a:rPr lang="en-US" sz="2800" dirty="0" smtClean="0">
                <a:latin typeface="+mn-lt"/>
              </a:rPr>
              <a:t>Membership  Chairs</a:t>
            </a:r>
          </a:p>
          <a:p>
            <a:pPr marL="1828800" lvl="3" indent="-457200">
              <a:buFont typeface="Arial" pitchFamily="34" charset="0"/>
              <a:buChar char="•"/>
            </a:pPr>
            <a:r>
              <a:rPr lang="en-US" sz="2800" dirty="0" smtClean="0">
                <a:latin typeface="+mn-lt"/>
              </a:rPr>
              <a:t>Communications Chairs</a:t>
            </a:r>
          </a:p>
          <a:p>
            <a:pPr marL="1828800" lvl="3" indent="-457200">
              <a:buFont typeface="Arial" pitchFamily="34" charset="0"/>
              <a:buChar char="•"/>
            </a:pPr>
            <a:r>
              <a:rPr lang="en-US" sz="2800" dirty="0" smtClean="0">
                <a:latin typeface="+mn-lt"/>
              </a:rPr>
              <a:t>Treasurers</a:t>
            </a:r>
          </a:p>
          <a:p>
            <a:endParaRPr lang="en-US" dirty="0"/>
          </a:p>
        </p:txBody>
      </p:sp>
      <p:sp>
        <p:nvSpPr>
          <p:cNvPr id="6" name="TextBox 5"/>
          <p:cNvSpPr txBox="1"/>
          <p:nvPr/>
        </p:nvSpPr>
        <p:spPr>
          <a:xfrm>
            <a:off x="618893" y="3078236"/>
            <a:ext cx="7915507" cy="1311128"/>
          </a:xfrm>
          <a:prstGeom prst="rect">
            <a:avLst/>
          </a:prstGeom>
          <a:noFill/>
        </p:spPr>
        <p:txBody>
          <a:bodyPr wrap="square" rtlCol="0">
            <a:spAutoFit/>
          </a:bodyPr>
          <a:lstStyle/>
          <a:p>
            <a:pPr marL="0" indent="0">
              <a:lnSpc>
                <a:spcPct val="90000"/>
              </a:lnSpc>
              <a:buNone/>
            </a:pPr>
            <a:r>
              <a:rPr lang="en-US" sz="2800" dirty="0">
                <a:latin typeface="+mn-lt"/>
              </a:rPr>
              <a:t>2. Delta Kappa Gamma Handbook</a:t>
            </a:r>
          </a:p>
          <a:p>
            <a:pPr marL="228600" lvl="1" indent="0">
              <a:lnSpc>
                <a:spcPct val="90000"/>
              </a:lnSpc>
              <a:buNone/>
            </a:pPr>
            <a:r>
              <a:rPr lang="en-US" sz="2000" dirty="0">
                <a:latin typeface="+mn-lt"/>
              </a:rPr>
              <a:t>This publication provides information regarding chapter responsibilities as designated by the Constitution. You can find the handbook at </a:t>
            </a:r>
            <a:r>
              <a:rPr lang="en-US" sz="2000" dirty="0">
                <a:solidFill>
                  <a:srgbClr val="FF0000"/>
                </a:solidFill>
                <a:latin typeface="+mn-lt"/>
              </a:rPr>
              <a:t>www.dkg.org</a:t>
            </a:r>
            <a:r>
              <a:rPr lang="en-US" sz="2000" dirty="0">
                <a:latin typeface="+mn-lt"/>
              </a:rPr>
              <a:t>  Click Library, then click Publications</a:t>
            </a:r>
            <a:r>
              <a:rPr lang="en-US" sz="2000" dirty="0" smtClean="0">
                <a:latin typeface="+mn-lt"/>
              </a:rPr>
              <a:t>.</a:t>
            </a:r>
            <a:endParaRPr lang="en-US" sz="2000" dirty="0">
              <a:latin typeface="+mn-lt"/>
            </a:endParaRPr>
          </a:p>
        </p:txBody>
      </p:sp>
      <p:cxnSp>
        <p:nvCxnSpPr>
          <p:cNvPr id="4" name="Straight Connector 3"/>
          <p:cNvCxnSpPr/>
          <p:nvPr/>
        </p:nvCxnSpPr>
        <p:spPr>
          <a:xfrm>
            <a:off x="618893" y="1219200"/>
            <a:ext cx="0" cy="50292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8893" y="4397370"/>
            <a:ext cx="6902373" cy="523220"/>
          </a:xfrm>
          <a:prstGeom prst="rect">
            <a:avLst/>
          </a:prstGeom>
          <a:noFill/>
        </p:spPr>
        <p:txBody>
          <a:bodyPr wrap="square" rtlCol="0">
            <a:spAutoFit/>
          </a:bodyPr>
          <a:lstStyle/>
          <a:p>
            <a:r>
              <a:rPr lang="en-US" sz="2800" dirty="0" smtClean="0">
                <a:latin typeface="+mn-lt"/>
              </a:rPr>
              <a:t>3</a:t>
            </a:r>
            <a:r>
              <a:rPr lang="en-US" sz="2800" dirty="0">
                <a:latin typeface="+mn-lt"/>
              </a:rPr>
              <a:t>. Past Presidents </a:t>
            </a:r>
            <a:r>
              <a:rPr lang="en-US" sz="2800" dirty="0" smtClean="0">
                <a:latin typeface="+mn-lt"/>
              </a:rPr>
              <a:t>and officers of </a:t>
            </a:r>
            <a:r>
              <a:rPr lang="en-US" sz="2800" dirty="0">
                <a:latin typeface="+mn-lt"/>
              </a:rPr>
              <a:t>your </a:t>
            </a:r>
            <a:r>
              <a:rPr lang="en-US" sz="2800" dirty="0" smtClean="0">
                <a:latin typeface="+mn-lt"/>
              </a:rPr>
              <a:t>chapter</a:t>
            </a:r>
            <a:endParaRPr lang="en-US" sz="2800" dirty="0">
              <a:latin typeface="+mn-lt"/>
            </a:endParaRPr>
          </a:p>
        </p:txBody>
      </p:sp>
      <p:sp>
        <p:nvSpPr>
          <p:cNvPr id="10" name="TextBox 9"/>
          <p:cNvSpPr txBox="1"/>
          <p:nvPr/>
        </p:nvSpPr>
        <p:spPr>
          <a:xfrm>
            <a:off x="631902" y="4920590"/>
            <a:ext cx="6454698" cy="523220"/>
          </a:xfrm>
          <a:prstGeom prst="rect">
            <a:avLst/>
          </a:prstGeom>
          <a:noFill/>
        </p:spPr>
        <p:txBody>
          <a:bodyPr wrap="square" rtlCol="0">
            <a:spAutoFit/>
          </a:bodyPr>
          <a:lstStyle/>
          <a:p>
            <a:r>
              <a:rPr lang="en-US" sz="2800" dirty="0" smtClean="0">
                <a:latin typeface="+mn-lt"/>
              </a:rPr>
              <a:t>4</a:t>
            </a:r>
            <a:r>
              <a:rPr lang="en-US" sz="2800" dirty="0">
                <a:latin typeface="+mn-lt"/>
              </a:rPr>
              <a:t>. Alpha Iota State </a:t>
            </a:r>
            <a:r>
              <a:rPr lang="en-US" sz="2800" dirty="0" smtClean="0">
                <a:latin typeface="+mn-lt"/>
              </a:rPr>
              <a:t>Officers and Chairmen</a:t>
            </a:r>
            <a:endParaRPr lang="en-US" sz="2800" dirty="0">
              <a:latin typeface="+mn-lt"/>
            </a:endParaRPr>
          </a:p>
        </p:txBody>
      </p:sp>
      <p:pic>
        <p:nvPicPr>
          <p:cNvPr id="11" name="Picture 4" descr="C:\Users\Jackie\AppData\Local\Microsoft\Windows\Temporary Internet Files\Content.IE5\R0FL0YOZ\MC900335084[1].wmf"/>
          <p:cNvPicPr>
            <a:picLocks noChangeAspect="1" noChangeArrowheads="1"/>
          </p:cNvPicPr>
          <p:nvPr/>
        </p:nvPicPr>
        <p:blipFill>
          <a:blip r:embed="rId4" cstate="print"/>
          <a:srcRect/>
          <a:stretch>
            <a:fillRect/>
          </a:stretch>
        </p:blipFill>
        <p:spPr bwMode="auto">
          <a:xfrm>
            <a:off x="7865753" y="287422"/>
            <a:ext cx="808038" cy="808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0" end="0"/>
                                            </p:txEl>
                                          </p:spTgt>
                                        </p:tgtEl>
                                        <p:attrNameLst>
                                          <p:attrName>style.visibility</p:attrName>
                                        </p:attrNameLst>
                                      </p:cBhvr>
                                      <p:to>
                                        <p:strVal val="visible"/>
                                      </p:to>
                                    </p:set>
                                    <p:anim calcmode="lin" valueType="num">
                                      <p:cBhvr additive="base">
                                        <p:cTn id="31"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1" end="1"/>
                                            </p:txEl>
                                          </p:spTgt>
                                        </p:tgtEl>
                                        <p:attrNameLst>
                                          <p:attrName>style.visibility</p:attrName>
                                        </p:attrNameLst>
                                      </p:cBhvr>
                                      <p:to>
                                        <p:strVal val="visible"/>
                                      </p:to>
                                    </p:set>
                                    <p:anim calcmode="lin" valueType="num">
                                      <p:cBhvr additive="base">
                                        <p:cTn id="37"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P spid="2" grpId="0"/>
      <p:bldP spid="6"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09600"/>
            <a:ext cx="6824330" cy="1323439"/>
          </a:xfrm>
          <a:prstGeom prst="rect">
            <a:avLst/>
          </a:prstGeom>
          <a:noFill/>
        </p:spPr>
        <p:txBody>
          <a:bodyPr wrap="square" rtlCol="0">
            <a:spAutoFit/>
          </a:bodyPr>
          <a:lstStyle/>
          <a:p>
            <a:pPr algn="ctr"/>
            <a:r>
              <a:rPr lang="en-US" sz="4000" b="1" dirty="0" smtClean="0">
                <a:latin typeface="+mj-lt"/>
              </a:rPr>
              <a:t>What Am I Expected </a:t>
            </a:r>
          </a:p>
          <a:p>
            <a:pPr algn="ctr"/>
            <a:r>
              <a:rPr lang="en-US" sz="4000" b="1" dirty="0" smtClean="0">
                <a:latin typeface="+mj-lt"/>
              </a:rPr>
              <a:t>to Do as President?</a:t>
            </a:r>
            <a:endParaRPr lang="en-US" sz="4000" b="1" dirty="0">
              <a:latin typeface="+mj-lt"/>
            </a:endParaRPr>
          </a:p>
        </p:txBody>
      </p:sp>
      <p:pic>
        <p:nvPicPr>
          <p:cNvPr id="4"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2895600" y="2461419"/>
            <a:ext cx="2484438" cy="2484438"/>
          </a:xfrm>
          <a:prstGeom prst="rect">
            <a:avLst/>
          </a:prstGeom>
          <a:noFill/>
          <a:ln w="9525">
            <a:noFill/>
            <a:miter lim="800000"/>
            <a:headEnd/>
            <a:tailEnd/>
          </a:ln>
        </p:spPr>
      </p:pic>
    </p:spTree>
    <p:extLst>
      <p:ext uri="{BB962C8B-B14F-4D97-AF65-F5344CB8AC3E}">
        <p14:creationId xmlns:p14="http://schemas.microsoft.com/office/powerpoint/2010/main" val="18893762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208403" y="617638"/>
            <a:ext cx="808038" cy="808038"/>
          </a:xfrm>
          <a:prstGeom prst="rect">
            <a:avLst/>
          </a:prstGeom>
          <a:noFill/>
          <a:ln w="9525">
            <a:noFill/>
            <a:miter lim="800000"/>
            <a:headEnd/>
            <a:tailEnd/>
          </a:ln>
        </p:spPr>
      </p:pic>
      <p:sp>
        <p:nvSpPr>
          <p:cNvPr id="3" name="TextBox 2"/>
          <p:cNvSpPr txBox="1"/>
          <p:nvPr/>
        </p:nvSpPr>
        <p:spPr>
          <a:xfrm>
            <a:off x="512956" y="772180"/>
            <a:ext cx="6934200" cy="523220"/>
          </a:xfrm>
          <a:prstGeom prst="rect">
            <a:avLst/>
          </a:prstGeom>
          <a:noFill/>
        </p:spPr>
        <p:txBody>
          <a:bodyPr wrap="square" rtlCol="0">
            <a:spAutoFit/>
          </a:bodyPr>
          <a:lstStyle/>
          <a:p>
            <a:r>
              <a:rPr lang="en-US" sz="2800" dirty="0" smtClean="0">
                <a:latin typeface="+mn-lt"/>
                <a:cs typeface="Arial" pitchFamily="34" charset="0"/>
              </a:rPr>
              <a:t>1. Represent </a:t>
            </a:r>
            <a:r>
              <a:rPr lang="en-US" sz="2800" dirty="0">
                <a:latin typeface="+mn-lt"/>
                <a:cs typeface="Arial" pitchFamily="34" charset="0"/>
              </a:rPr>
              <a:t>my </a:t>
            </a:r>
            <a:r>
              <a:rPr lang="en-US" sz="2800" dirty="0" smtClean="0">
                <a:latin typeface="+mn-lt"/>
                <a:cs typeface="Arial" pitchFamily="34" charset="0"/>
              </a:rPr>
              <a:t>chapter at state meetings</a:t>
            </a:r>
            <a:endParaRPr lang="en-US" sz="2800" dirty="0"/>
          </a:p>
        </p:txBody>
      </p:sp>
      <p:sp>
        <p:nvSpPr>
          <p:cNvPr id="4" name="TextBox 3"/>
          <p:cNvSpPr txBox="1"/>
          <p:nvPr/>
        </p:nvSpPr>
        <p:spPr>
          <a:xfrm>
            <a:off x="546410" y="1291682"/>
            <a:ext cx="5486400" cy="523220"/>
          </a:xfrm>
          <a:prstGeom prst="rect">
            <a:avLst/>
          </a:prstGeom>
          <a:noFill/>
        </p:spPr>
        <p:txBody>
          <a:bodyPr wrap="square" rtlCol="0">
            <a:spAutoFit/>
          </a:bodyPr>
          <a:lstStyle/>
          <a:p>
            <a:r>
              <a:rPr lang="en-US" sz="2800" dirty="0" smtClean="0">
                <a:latin typeface="+mn-lt"/>
                <a:cs typeface="Arial" pitchFamily="34" charset="0"/>
              </a:rPr>
              <a:t>2. Preside </a:t>
            </a:r>
            <a:r>
              <a:rPr lang="en-US" sz="2800" dirty="0">
                <a:latin typeface="+mn-lt"/>
                <a:cs typeface="Arial" pitchFamily="34" charset="0"/>
              </a:rPr>
              <a:t>at chapter meetings </a:t>
            </a:r>
            <a:endParaRPr lang="en-US" sz="2800" dirty="0"/>
          </a:p>
        </p:txBody>
      </p:sp>
      <p:sp>
        <p:nvSpPr>
          <p:cNvPr id="6" name="Rectangle 5"/>
          <p:cNvSpPr/>
          <p:nvPr/>
        </p:nvSpPr>
        <p:spPr>
          <a:xfrm>
            <a:off x="546410" y="1847262"/>
            <a:ext cx="8141032" cy="523220"/>
          </a:xfrm>
          <a:prstGeom prst="rect">
            <a:avLst/>
          </a:prstGeom>
        </p:spPr>
        <p:txBody>
          <a:bodyPr wrap="square">
            <a:spAutoFit/>
          </a:bodyPr>
          <a:lstStyle/>
          <a:p>
            <a:r>
              <a:rPr lang="en-US" sz="2800" dirty="0" smtClean="0">
                <a:solidFill>
                  <a:prstClr val="black"/>
                </a:solidFill>
                <a:latin typeface="Calibri"/>
                <a:ea typeface="+mj-ea"/>
                <a:cs typeface="Arial" pitchFamily="34" charset="0"/>
              </a:rPr>
              <a:t>3. Make </a:t>
            </a:r>
            <a:r>
              <a:rPr lang="en-US" sz="2800" dirty="0">
                <a:solidFill>
                  <a:prstClr val="black"/>
                </a:solidFill>
                <a:latin typeface="Calibri"/>
                <a:ea typeface="+mj-ea"/>
                <a:cs typeface="Arial" pitchFamily="34" charset="0"/>
              </a:rPr>
              <a:t>all appointments for chapter committees</a:t>
            </a:r>
            <a:endParaRPr lang="en-US" sz="2800" dirty="0"/>
          </a:p>
        </p:txBody>
      </p:sp>
      <p:sp>
        <p:nvSpPr>
          <p:cNvPr id="7" name="TextBox 6"/>
          <p:cNvSpPr txBox="1"/>
          <p:nvPr/>
        </p:nvSpPr>
        <p:spPr>
          <a:xfrm>
            <a:off x="535258" y="2370482"/>
            <a:ext cx="7010400" cy="523220"/>
          </a:xfrm>
          <a:prstGeom prst="rect">
            <a:avLst/>
          </a:prstGeom>
          <a:noFill/>
        </p:spPr>
        <p:txBody>
          <a:bodyPr wrap="square" rtlCol="0">
            <a:spAutoFit/>
          </a:bodyPr>
          <a:lstStyle/>
          <a:p>
            <a:r>
              <a:rPr lang="en-US" sz="2800" dirty="0" smtClean="0">
                <a:latin typeface="+mn-lt"/>
                <a:cs typeface="Arial" pitchFamily="34" charset="0"/>
              </a:rPr>
              <a:t>4. Direct </a:t>
            </a:r>
            <a:r>
              <a:rPr lang="en-US" sz="2800" dirty="0">
                <a:latin typeface="+mn-lt"/>
                <a:cs typeface="Arial" pitchFamily="34" charset="0"/>
              </a:rPr>
              <a:t>the activities of the chapter </a:t>
            </a:r>
            <a:endParaRPr lang="en-US" sz="2800" dirty="0"/>
          </a:p>
        </p:txBody>
      </p:sp>
      <p:cxnSp>
        <p:nvCxnSpPr>
          <p:cNvPr id="9" name="Straight Connector 8"/>
          <p:cNvCxnSpPr>
            <a:stCxn id="3" idx="1"/>
          </p:cNvCxnSpPr>
          <p:nvPr/>
        </p:nvCxnSpPr>
        <p:spPr>
          <a:xfrm>
            <a:off x="512956" y="1033790"/>
            <a:ext cx="23446" cy="489981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5830" y="2920264"/>
            <a:ext cx="8118157" cy="954107"/>
          </a:xfrm>
          <a:prstGeom prst="rect">
            <a:avLst/>
          </a:prstGeom>
          <a:noFill/>
        </p:spPr>
        <p:txBody>
          <a:bodyPr wrap="square" rtlCol="0">
            <a:spAutoFit/>
          </a:bodyPr>
          <a:lstStyle/>
          <a:p>
            <a:r>
              <a:rPr lang="en-US" sz="2800" dirty="0" smtClean="0">
                <a:latin typeface="+mn-lt"/>
                <a:cs typeface="Arial" pitchFamily="34" charset="0"/>
              </a:rPr>
              <a:t>5. Ensure all </a:t>
            </a:r>
            <a:r>
              <a:rPr lang="en-US" sz="2800" dirty="0">
                <a:latin typeface="+mn-lt"/>
                <a:cs typeface="Arial" pitchFamily="34" charset="0"/>
              </a:rPr>
              <a:t>reports required by </a:t>
            </a:r>
            <a:r>
              <a:rPr lang="en-US" sz="2800" dirty="0" smtClean="0">
                <a:latin typeface="+mn-lt"/>
                <a:cs typeface="Arial" pitchFamily="34" charset="0"/>
              </a:rPr>
              <a:t>international and the </a:t>
            </a:r>
            <a:r>
              <a:rPr lang="en-US" sz="2800" dirty="0">
                <a:latin typeface="+mn-lt"/>
                <a:cs typeface="Arial" pitchFamily="34" charset="0"/>
              </a:rPr>
              <a:t>state </a:t>
            </a:r>
            <a:r>
              <a:rPr lang="en-US" sz="2800" dirty="0" smtClean="0">
                <a:latin typeface="+mn-lt"/>
                <a:cs typeface="Arial" pitchFamily="34" charset="0"/>
              </a:rPr>
              <a:t>are completed by </a:t>
            </a:r>
            <a:r>
              <a:rPr lang="en-US" sz="2800" dirty="0">
                <a:latin typeface="+mn-lt"/>
                <a:cs typeface="Arial" pitchFamily="34" charset="0"/>
              </a:rPr>
              <a:t>the due </a:t>
            </a:r>
            <a:r>
              <a:rPr lang="en-US" sz="2800" dirty="0" smtClean="0">
                <a:latin typeface="+mn-lt"/>
                <a:cs typeface="Arial" pitchFamily="34" charset="0"/>
              </a:rPr>
              <a:t>dates</a:t>
            </a:r>
            <a:endParaRPr lang="en-US" sz="2800" dirty="0"/>
          </a:p>
        </p:txBody>
      </p:sp>
      <p:sp>
        <p:nvSpPr>
          <p:cNvPr id="11" name="TextBox 10"/>
          <p:cNvSpPr txBox="1"/>
          <p:nvPr/>
        </p:nvSpPr>
        <p:spPr>
          <a:xfrm>
            <a:off x="535258" y="3874371"/>
            <a:ext cx="8227742" cy="954107"/>
          </a:xfrm>
          <a:prstGeom prst="rect">
            <a:avLst/>
          </a:prstGeom>
          <a:noFill/>
        </p:spPr>
        <p:txBody>
          <a:bodyPr wrap="square" rtlCol="0">
            <a:spAutoFit/>
          </a:bodyPr>
          <a:lstStyle/>
          <a:p>
            <a:r>
              <a:rPr lang="en-US" sz="2800" dirty="0" smtClean="0">
                <a:latin typeface="+mn-lt"/>
                <a:cs typeface="Arial" pitchFamily="34" charset="0"/>
              </a:rPr>
              <a:t>6. Serve </a:t>
            </a:r>
            <a:r>
              <a:rPr lang="en-US" sz="2800" dirty="0">
                <a:latin typeface="+mn-lt"/>
                <a:cs typeface="Arial" pitchFamily="34" charset="0"/>
              </a:rPr>
              <a:t>as a voting member of the s</a:t>
            </a:r>
            <a:r>
              <a:rPr lang="en-US" sz="2800" dirty="0" smtClean="0">
                <a:latin typeface="+mn-lt"/>
                <a:cs typeface="Arial" pitchFamily="34" charset="0"/>
              </a:rPr>
              <a:t>tate Executive </a:t>
            </a:r>
            <a:r>
              <a:rPr lang="en-US" sz="2800" dirty="0">
                <a:latin typeface="+mn-lt"/>
                <a:cs typeface="Arial" pitchFamily="34" charset="0"/>
              </a:rPr>
              <a:t>B</a:t>
            </a:r>
            <a:r>
              <a:rPr lang="en-US" sz="2800" dirty="0" smtClean="0">
                <a:latin typeface="+mn-lt"/>
                <a:cs typeface="Arial" pitchFamily="34" charset="0"/>
              </a:rPr>
              <a:t>oard </a:t>
            </a:r>
            <a:endParaRPr lang="en-US" sz="2800" dirty="0"/>
          </a:p>
        </p:txBody>
      </p:sp>
      <p:sp>
        <p:nvSpPr>
          <p:cNvPr id="12" name="TextBox 11"/>
          <p:cNvSpPr txBox="1"/>
          <p:nvPr/>
        </p:nvSpPr>
        <p:spPr>
          <a:xfrm>
            <a:off x="546266" y="4828478"/>
            <a:ext cx="8117586" cy="523220"/>
          </a:xfrm>
          <a:prstGeom prst="rect">
            <a:avLst/>
          </a:prstGeom>
          <a:noFill/>
        </p:spPr>
        <p:txBody>
          <a:bodyPr wrap="square" rtlCol="0">
            <a:spAutoFit/>
          </a:bodyPr>
          <a:lstStyle/>
          <a:p>
            <a:r>
              <a:rPr lang="en-US" sz="2800" dirty="0" smtClean="0">
                <a:latin typeface="+mn-lt"/>
                <a:cs typeface="Arial" pitchFamily="34" charset="0"/>
              </a:rPr>
              <a:t>7. Invite </a:t>
            </a:r>
            <a:r>
              <a:rPr lang="en-US" sz="2800" dirty="0">
                <a:latin typeface="+mn-lt"/>
                <a:cs typeface="Arial" pitchFamily="34" charset="0"/>
              </a:rPr>
              <a:t>the state president to a chapter meeting </a:t>
            </a:r>
            <a:endParaRPr lang="en-US" sz="2800" dirty="0"/>
          </a:p>
        </p:txBody>
      </p:sp>
      <p:sp>
        <p:nvSpPr>
          <p:cNvPr id="13" name="TextBox 12"/>
          <p:cNvSpPr txBox="1"/>
          <p:nvPr/>
        </p:nvSpPr>
        <p:spPr>
          <a:xfrm>
            <a:off x="546266" y="5456555"/>
            <a:ext cx="8369133" cy="954107"/>
          </a:xfrm>
          <a:prstGeom prst="rect">
            <a:avLst/>
          </a:prstGeom>
          <a:noFill/>
        </p:spPr>
        <p:txBody>
          <a:bodyPr wrap="square" rtlCol="0">
            <a:spAutoFit/>
          </a:bodyPr>
          <a:lstStyle/>
          <a:p>
            <a:r>
              <a:rPr lang="en-US" sz="2800" dirty="0" smtClean="0">
                <a:latin typeface="+mn-lt"/>
                <a:cs typeface="Arial" pitchFamily="34" charset="0"/>
              </a:rPr>
              <a:t>8. Attend </a:t>
            </a:r>
            <a:r>
              <a:rPr lang="en-US" sz="2800" dirty="0">
                <a:latin typeface="+mn-lt"/>
                <a:cs typeface="Arial" pitchFamily="34" charset="0"/>
              </a:rPr>
              <a:t>state meetings </a:t>
            </a:r>
            <a:r>
              <a:rPr lang="en-US" sz="2800" u="sng" dirty="0">
                <a:latin typeface="+mn-lt"/>
                <a:cs typeface="Arial" pitchFamily="34" charset="0"/>
              </a:rPr>
              <a:t>and</a:t>
            </a:r>
            <a:r>
              <a:rPr lang="en-US" sz="2800" dirty="0">
                <a:latin typeface="+mn-lt"/>
                <a:cs typeface="Arial" pitchFamily="34" charset="0"/>
              </a:rPr>
              <a:t> encourage other chapter members to do so (see next </a:t>
            </a:r>
            <a:r>
              <a:rPr lang="en-US" sz="2800" dirty="0" smtClean="0">
                <a:latin typeface="+mn-lt"/>
                <a:cs typeface="Arial" pitchFamily="34" charset="0"/>
              </a:rPr>
              <a:t>slide for dates)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 calcmode="lin" valueType="num">
                                      <p:cBhvr additive="base">
                                        <p:cTn id="4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685800" y="328246"/>
            <a:ext cx="7696200" cy="6801862"/>
          </a:xfrm>
          <a:prstGeom prst="rect">
            <a:avLst/>
          </a:prstGeom>
          <a:noFill/>
          <a:ln w="9525">
            <a:noFill/>
            <a:miter lim="800000"/>
            <a:headEnd/>
            <a:tailEnd/>
          </a:ln>
        </p:spPr>
        <p:txBody>
          <a:bodyPr wrap="square">
            <a:spAutoFit/>
          </a:bodyPr>
          <a:lstStyle/>
          <a:p>
            <a:pPr lvl="1"/>
            <a:r>
              <a:rPr lang="en-US" sz="2800" b="1" dirty="0" smtClean="0">
                <a:latin typeface="+mn-lt"/>
              </a:rPr>
              <a:t>July 24 - 28, 2012 </a:t>
            </a:r>
            <a:endParaRPr lang="en-US" sz="2800" dirty="0" smtClean="0">
              <a:latin typeface="+mn-lt"/>
            </a:endParaRPr>
          </a:p>
          <a:p>
            <a:pPr lvl="1"/>
            <a:r>
              <a:rPr lang="en-US" sz="2400" dirty="0" smtClean="0">
                <a:latin typeface="+mn-lt"/>
              </a:rPr>
              <a:t>International Convention </a:t>
            </a:r>
          </a:p>
          <a:p>
            <a:pPr lvl="1"/>
            <a:r>
              <a:rPr lang="en-US" sz="2400" dirty="0" smtClean="0">
                <a:latin typeface="+mn-lt"/>
              </a:rPr>
              <a:t>New York City, NY </a:t>
            </a:r>
          </a:p>
          <a:p>
            <a:pPr lvl="1"/>
            <a:r>
              <a:rPr lang="en-US" sz="2400" dirty="0" smtClean="0">
                <a:latin typeface="+mn-lt"/>
              </a:rPr>
              <a:t>Sheraton New York Hotel and Towers Seventh Avenue </a:t>
            </a:r>
          </a:p>
          <a:p>
            <a:pPr lvl="1"/>
            <a:endParaRPr lang="en-US" sz="2800" b="1" dirty="0" smtClean="0">
              <a:latin typeface="+mn-lt"/>
            </a:endParaRPr>
          </a:p>
          <a:p>
            <a:pPr lvl="1"/>
            <a:r>
              <a:rPr lang="en-US" sz="2800" b="1" dirty="0" smtClean="0">
                <a:latin typeface="+mn-lt"/>
              </a:rPr>
              <a:t>*October 19-20, 2012 </a:t>
            </a:r>
            <a:r>
              <a:rPr lang="en-US" sz="2800" dirty="0" smtClean="0">
                <a:latin typeface="+mn-lt"/>
              </a:rPr>
              <a:t>Alpha Iota State </a:t>
            </a:r>
          </a:p>
          <a:p>
            <a:pPr lvl="1"/>
            <a:r>
              <a:rPr lang="en-US" sz="2400" dirty="0" smtClean="0">
                <a:latin typeface="+mn-lt"/>
              </a:rPr>
              <a:t>Fall Conference &amp; Executive Board </a:t>
            </a:r>
          </a:p>
          <a:p>
            <a:pPr lvl="1"/>
            <a:r>
              <a:rPr lang="en-US" sz="2400" dirty="0" smtClean="0">
                <a:latin typeface="+mn-lt"/>
              </a:rPr>
              <a:t>Holiday Inn, Muskegon, MI </a:t>
            </a:r>
          </a:p>
          <a:p>
            <a:pPr lvl="1"/>
            <a:endParaRPr lang="en-US" sz="2800" dirty="0">
              <a:latin typeface="+mn-lt"/>
            </a:endParaRPr>
          </a:p>
          <a:p>
            <a:pPr lvl="1"/>
            <a:r>
              <a:rPr lang="en-US" sz="2800" b="1" dirty="0" smtClean="0">
                <a:latin typeface="+mn-lt"/>
              </a:rPr>
              <a:t>*May </a:t>
            </a:r>
            <a:r>
              <a:rPr lang="en-US" sz="2800" b="1" dirty="0">
                <a:latin typeface="+mn-lt"/>
              </a:rPr>
              <a:t>3-5, 2013 </a:t>
            </a:r>
          </a:p>
          <a:p>
            <a:pPr lvl="1"/>
            <a:r>
              <a:rPr lang="en-US" sz="2400" dirty="0">
                <a:latin typeface="+mn-lt"/>
              </a:rPr>
              <a:t>Alpha Iota State Convention &amp; Spring</a:t>
            </a:r>
          </a:p>
          <a:p>
            <a:r>
              <a:rPr lang="en-US" sz="2400" dirty="0">
                <a:latin typeface="+mn-lt"/>
              </a:rPr>
              <a:t>       Executive Board Meeting </a:t>
            </a:r>
          </a:p>
          <a:p>
            <a:r>
              <a:rPr lang="en-US" sz="2400" dirty="0">
                <a:latin typeface="+mn-lt"/>
              </a:rPr>
              <a:t>       Double Tree Hotel </a:t>
            </a:r>
          </a:p>
          <a:p>
            <a:r>
              <a:rPr lang="en-US" sz="2400" dirty="0">
                <a:latin typeface="+mn-lt"/>
              </a:rPr>
              <a:t>       Bay City, MI</a:t>
            </a:r>
          </a:p>
          <a:p>
            <a:pPr lvl="1"/>
            <a:endParaRPr lang="en-US" sz="2400" dirty="0" smtClean="0">
              <a:latin typeface="+mn-lt"/>
            </a:endParaRPr>
          </a:p>
          <a:p>
            <a:pPr eaLnBrk="0" hangingPunct="0"/>
            <a:r>
              <a:rPr lang="en-US" sz="2400" dirty="0" smtClean="0">
                <a:latin typeface="+mn-lt"/>
                <a:cs typeface="Times New Roman" pitchFamily="18" charset="0"/>
              </a:rPr>
              <a:t>*Required meetings</a:t>
            </a:r>
            <a:endParaRPr lang="en-US" sz="2400" dirty="0">
              <a:latin typeface="+mn-lt"/>
              <a:cs typeface="Times New Roman" pitchFamily="18" charset="0"/>
            </a:endParaRPr>
          </a:p>
          <a:p>
            <a:pPr eaLnBrk="0" hangingPunct="0"/>
            <a:endParaRPr lang="en-US" sz="2800" dirty="0">
              <a:latin typeface="+mn-lt"/>
            </a:endParaRPr>
          </a:p>
        </p:txBody>
      </p:sp>
      <p:pic>
        <p:nvPicPr>
          <p:cNvPr id="3"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612422" y="213619"/>
            <a:ext cx="808038" cy="808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381000" y="2133600"/>
            <a:ext cx="8229600" cy="3455988"/>
          </a:xfrm>
        </p:spPr>
        <p:txBody>
          <a:bodyPr>
            <a:normAutofit/>
          </a:bodyPr>
          <a:lstStyle/>
          <a:p>
            <a:pPr eaLnBrk="1" hangingPunct="1"/>
            <a:r>
              <a:rPr lang="en-US" sz="2800" dirty="0" smtClean="0">
                <a:solidFill>
                  <a:schemeClr val="tx1"/>
                </a:solidFill>
              </a:rPr>
              <a:t>Authoritarian (Autocratic)</a:t>
            </a:r>
          </a:p>
          <a:p>
            <a:pPr eaLnBrk="1" hangingPunct="1"/>
            <a:endParaRPr lang="en-US" sz="2800" dirty="0" smtClean="0">
              <a:solidFill>
                <a:schemeClr val="tx1"/>
              </a:solidFill>
            </a:endParaRPr>
          </a:p>
          <a:p>
            <a:pPr eaLnBrk="1" hangingPunct="1"/>
            <a:r>
              <a:rPr lang="en-US" sz="2800" dirty="0" smtClean="0">
                <a:solidFill>
                  <a:schemeClr val="tx1"/>
                </a:solidFill>
              </a:rPr>
              <a:t>Participative Leadership (Democratic)</a:t>
            </a:r>
          </a:p>
          <a:p>
            <a:pPr marL="0" indent="0" eaLnBrk="1" hangingPunct="1">
              <a:buNone/>
            </a:pPr>
            <a:endParaRPr lang="en-US" sz="2800" dirty="0" smtClean="0">
              <a:solidFill>
                <a:schemeClr val="tx1"/>
              </a:solidFill>
            </a:endParaRPr>
          </a:p>
          <a:p>
            <a:pPr eaLnBrk="1" hangingPunct="1"/>
            <a:r>
              <a:rPr lang="en-US" sz="2800" dirty="0" smtClean="0">
                <a:solidFill>
                  <a:schemeClr val="tx1"/>
                </a:solidFill>
              </a:rPr>
              <a:t>Delegative (Laissez-Faire</a:t>
            </a:r>
            <a:r>
              <a:rPr lang="en-US" sz="3200" dirty="0" smtClean="0">
                <a:solidFill>
                  <a:schemeClr val="tx1"/>
                </a:solidFill>
              </a:rPr>
              <a:t>)</a:t>
            </a:r>
          </a:p>
        </p:txBody>
      </p:sp>
      <p:sp>
        <p:nvSpPr>
          <p:cNvPr id="20482" name="Rectangle 2"/>
          <p:cNvSpPr>
            <a:spLocks noGrp="1" noChangeArrowheads="1"/>
          </p:cNvSpPr>
          <p:nvPr>
            <p:ph type="title"/>
          </p:nvPr>
        </p:nvSpPr>
        <p:spPr>
          <a:xfrm>
            <a:off x="381000" y="381000"/>
            <a:ext cx="8001000" cy="990600"/>
          </a:xfrm>
        </p:spPr>
        <p:txBody>
          <a:bodyPr>
            <a:normAutofit fontScale="90000"/>
          </a:bodyPr>
          <a:lstStyle/>
          <a:p>
            <a:pPr algn="l"/>
            <a:r>
              <a:rPr lang="en-US" sz="4400" b="1" dirty="0" smtClean="0"/>
              <a:t/>
            </a:r>
            <a:br>
              <a:rPr lang="en-US" sz="4400" b="1" dirty="0" smtClean="0"/>
            </a:br>
            <a:r>
              <a:rPr lang="en-US" sz="4400" b="1" dirty="0" smtClean="0"/>
              <a:t>         </a:t>
            </a:r>
            <a:r>
              <a:rPr lang="en-US" sz="4400" b="1" dirty="0" smtClean="0">
                <a:solidFill>
                  <a:schemeClr val="tx1"/>
                </a:solidFill>
              </a:rPr>
              <a:t>What type of leader are you?</a:t>
            </a:r>
            <a:r>
              <a:rPr lang="en-US" sz="4400" dirty="0" smtClean="0">
                <a:solidFill>
                  <a:schemeClr val="tx1"/>
                </a:solidFill>
              </a:rPr>
              <a:t/>
            </a:r>
            <a:br>
              <a:rPr lang="en-US" sz="4400" dirty="0" smtClean="0">
                <a:solidFill>
                  <a:schemeClr val="tx1"/>
                </a:solidFill>
              </a:rPr>
            </a:br>
            <a:r>
              <a:rPr lang="en-US" sz="2200" dirty="0" smtClean="0">
                <a:solidFill>
                  <a:schemeClr val="tx1"/>
                </a:solidFill>
              </a:rPr>
              <a:t>Psychologist  Kurt </a:t>
            </a:r>
            <a:r>
              <a:rPr lang="en-US" sz="2200" dirty="0" err="1" smtClean="0">
                <a:solidFill>
                  <a:schemeClr val="tx1"/>
                </a:solidFill>
              </a:rPr>
              <a:t>Lewin</a:t>
            </a:r>
            <a:r>
              <a:rPr lang="en-US" sz="2200" dirty="0" smtClean="0">
                <a:solidFill>
                  <a:schemeClr val="tx1"/>
                </a:solidFill>
              </a:rPr>
              <a:t> identified in 1939 three major leadership types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219200"/>
            <a:ext cx="5867400" cy="707886"/>
          </a:xfrm>
          <a:prstGeom prst="rect">
            <a:avLst/>
          </a:prstGeom>
        </p:spPr>
        <p:txBody>
          <a:bodyPr wrap="square">
            <a:spAutoFit/>
          </a:bodyPr>
          <a:lstStyle/>
          <a:p>
            <a:pPr algn="ctr" eaLnBrk="0" hangingPunct="0"/>
            <a:r>
              <a:rPr lang="en-US" sz="4000" dirty="0" smtClean="0">
                <a:latin typeface="+mj-lt"/>
                <a:cs typeface="Times New Roman" pitchFamily="18" charset="0"/>
              </a:rPr>
              <a:t>Where Can I Find Help?</a:t>
            </a:r>
            <a:endParaRPr lang="en-US" sz="4000" dirty="0">
              <a:latin typeface="+mj-lt"/>
              <a:cs typeface="Times New Roman" pitchFamily="18" charset="0"/>
            </a:endParaRPr>
          </a:p>
        </p:txBody>
      </p:sp>
      <p:pic>
        <p:nvPicPr>
          <p:cNvPr id="9218" name="Picture 2" descr="C:\Users\Jackie\AppData\Local\Microsoft\Windows\Temporary Internet Files\Content.IE5\KV2KA8XI\MC90043475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143" y="2286143"/>
            <a:ext cx="2285714" cy="228571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Users\Jackie\AppData\Local\Microsoft\Windows\Temporary Internet Files\Content.IE5\BCPZOY2Z\MC90043381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267" y="4270803"/>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643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76200" y="4985504"/>
            <a:ext cx="8534400" cy="1231106"/>
          </a:xfrm>
          <a:prstGeom prst="rect">
            <a:avLst/>
          </a:prstGeom>
          <a:noFill/>
          <a:ln w="9525">
            <a:noFill/>
            <a:miter lim="800000"/>
            <a:headEnd/>
            <a:tailEnd/>
          </a:ln>
        </p:spPr>
        <p:txBody>
          <a:bodyPr anchor="ctr">
            <a:spAutoFit/>
          </a:bodyPr>
          <a:lstStyle/>
          <a:p>
            <a:pPr eaLnBrk="0" hangingPunct="0"/>
            <a:endParaRPr lang="en-US" sz="2800" dirty="0">
              <a:latin typeface="+mn-lt"/>
            </a:endParaRPr>
          </a:p>
          <a:p>
            <a:pPr eaLnBrk="0" hangingPunct="0"/>
            <a:endParaRPr lang="en-US" sz="2800" dirty="0">
              <a:latin typeface="+mn-lt"/>
            </a:endParaRPr>
          </a:p>
          <a:p>
            <a:pPr eaLnBrk="0" hangingPunct="0"/>
            <a:endParaRPr lang="en-US" dirty="0"/>
          </a:p>
        </p:txBody>
      </p:sp>
      <p:pic>
        <p:nvPicPr>
          <p:cNvPr id="28675"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924800" y="152400"/>
            <a:ext cx="808038" cy="808038"/>
          </a:xfrm>
          <a:prstGeom prst="rect">
            <a:avLst/>
          </a:prstGeom>
          <a:noFill/>
          <a:ln w="9525">
            <a:noFill/>
            <a:miter lim="800000"/>
            <a:headEnd/>
            <a:tailEnd/>
          </a:ln>
        </p:spPr>
      </p:pic>
      <p:sp>
        <p:nvSpPr>
          <p:cNvPr id="3" name="Rectangle 2"/>
          <p:cNvSpPr/>
          <p:nvPr/>
        </p:nvSpPr>
        <p:spPr>
          <a:xfrm>
            <a:off x="495300" y="946664"/>
            <a:ext cx="8001000" cy="954107"/>
          </a:xfrm>
          <a:prstGeom prst="rect">
            <a:avLst/>
          </a:prstGeom>
        </p:spPr>
        <p:txBody>
          <a:bodyPr wrap="square">
            <a:spAutoFit/>
          </a:bodyPr>
          <a:lstStyle/>
          <a:p>
            <a:pPr marL="457200" lvl="0" indent="-457200" eaLnBrk="0" hangingPunct="0">
              <a:buFont typeface="Wingdings" pitchFamily="2" charset="2"/>
              <a:buChar char="ü"/>
            </a:pPr>
            <a:r>
              <a:rPr lang="en-US" sz="2800" dirty="0">
                <a:solidFill>
                  <a:prstClr val="black"/>
                </a:solidFill>
                <a:latin typeface="Calibri"/>
                <a:cs typeface="Times New Roman" pitchFamily="18" charset="0"/>
              </a:rPr>
              <a:t>Consult with your chapter </a:t>
            </a:r>
            <a:r>
              <a:rPr lang="en-US" sz="2800" dirty="0" smtClean="0">
                <a:solidFill>
                  <a:prstClr val="black"/>
                </a:solidFill>
                <a:latin typeface="Calibri"/>
                <a:cs typeface="Times New Roman" pitchFamily="18" charset="0"/>
              </a:rPr>
              <a:t>Executive </a:t>
            </a:r>
            <a:r>
              <a:rPr lang="en-US" sz="2800" dirty="0">
                <a:solidFill>
                  <a:prstClr val="black"/>
                </a:solidFill>
                <a:latin typeface="Calibri"/>
                <a:cs typeface="Times New Roman" pitchFamily="18" charset="0"/>
              </a:rPr>
              <a:t>B</a:t>
            </a:r>
            <a:r>
              <a:rPr lang="en-US" sz="2800" dirty="0" smtClean="0">
                <a:solidFill>
                  <a:prstClr val="black"/>
                </a:solidFill>
                <a:latin typeface="Calibri"/>
                <a:cs typeface="Times New Roman" pitchFamily="18" charset="0"/>
              </a:rPr>
              <a:t>oard</a:t>
            </a:r>
            <a:r>
              <a:rPr lang="en-US" sz="2800" dirty="0">
                <a:solidFill>
                  <a:prstClr val="black"/>
                </a:solidFill>
                <a:latin typeface="Calibri"/>
                <a:cs typeface="Times New Roman" pitchFamily="18" charset="0"/>
              </a:rPr>
              <a:t>, especially the past </a:t>
            </a:r>
            <a:r>
              <a:rPr lang="en-US" sz="2800" dirty="0" smtClean="0">
                <a:solidFill>
                  <a:prstClr val="black"/>
                </a:solidFill>
                <a:latin typeface="Calibri"/>
                <a:cs typeface="Times New Roman" pitchFamily="18" charset="0"/>
              </a:rPr>
              <a:t>president(s)</a:t>
            </a:r>
            <a:endParaRPr lang="en-US" sz="2800" dirty="0">
              <a:solidFill>
                <a:prstClr val="black"/>
              </a:solidFill>
              <a:latin typeface="Calibri"/>
              <a:cs typeface="Times New Roman" pitchFamily="18" charset="0"/>
            </a:endParaRPr>
          </a:p>
        </p:txBody>
      </p:sp>
      <p:cxnSp>
        <p:nvCxnSpPr>
          <p:cNvPr id="5" name="Straight Connector 4"/>
          <p:cNvCxnSpPr/>
          <p:nvPr/>
        </p:nvCxnSpPr>
        <p:spPr>
          <a:xfrm>
            <a:off x="457200" y="960438"/>
            <a:ext cx="0" cy="5440362"/>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8795" y="2133600"/>
            <a:ext cx="8001000" cy="1384995"/>
          </a:xfrm>
          <a:prstGeom prst="rect">
            <a:avLst/>
          </a:prstGeom>
        </p:spPr>
        <p:txBody>
          <a:bodyPr wrap="square">
            <a:spAutoFit/>
          </a:bodyPr>
          <a:lstStyle/>
          <a:p>
            <a:pPr marL="457200" indent="-457200" eaLnBrk="0" hangingPunct="0">
              <a:buFont typeface="Wingdings" pitchFamily="2" charset="2"/>
              <a:buChar char="ü"/>
            </a:pPr>
            <a:r>
              <a:rPr lang="en-US" sz="2800" dirty="0">
                <a:latin typeface="+mn-lt"/>
                <a:cs typeface="Times New Roman" pitchFamily="18" charset="0"/>
              </a:rPr>
              <a:t>Review the files and written communications from </a:t>
            </a:r>
            <a:r>
              <a:rPr lang="en-US" sz="2800" dirty="0" smtClean="0">
                <a:latin typeface="+mn-lt"/>
                <a:cs typeface="Times New Roman" pitchFamily="18" charset="0"/>
              </a:rPr>
              <a:t>chapter </a:t>
            </a:r>
            <a:r>
              <a:rPr lang="en-US" sz="2800" dirty="0">
                <a:latin typeface="+mn-lt"/>
                <a:cs typeface="Times New Roman" pitchFamily="18" charset="0"/>
              </a:rPr>
              <a:t>chairmen, the state organization president, and state committee </a:t>
            </a:r>
            <a:r>
              <a:rPr lang="en-US" sz="2800" dirty="0" smtClean="0">
                <a:latin typeface="+mn-lt"/>
                <a:cs typeface="Times New Roman" pitchFamily="18" charset="0"/>
              </a:rPr>
              <a:t>chairmen</a:t>
            </a:r>
            <a:endParaRPr lang="en-US" sz="2800" dirty="0">
              <a:solidFill>
                <a:prstClr val="black"/>
              </a:solidFill>
              <a:latin typeface="Calibri"/>
              <a:cs typeface="Times New Roman" pitchFamily="18" charset="0"/>
            </a:endParaRPr>
          </a:p>
        </p:txBody>
      </p:sp>
      <p:sp>
        <p:nvSpPr>
          <p:cNvPr id="10" name="Rectangle 9"/>
          <p:cNvSpPr/>
          <p:nvPr/>
        </p:nvSpPr>
        <p:spPr>
          <a:xfrm>
            <a:off x="495300" y="3705332"/>
            <a:ext cx="8001000" cy="1384995"/>
          </a:xfrm>
          <a:prstGeom prst="rect">
            <a:avLst/>
          </a:prstGeom>
        </p:spPr>
        <p:txBody>
          <a:bodyPr wrap="square">
            <a:spAutoFit/>
          </a:bodyPr>
          <a:lstStyle/>
          <a:p>
            <a:pPr marL="457200" indent="-457200" eaLnBrk="0" hangingPunct="0">
              <a:buFont typeface="Wingdings" pitchFamily="2" charset="2"/>
              <a:buChar char="ü"/>
            </a:pPr>
            <a:r>
              <a:rPr lang="en-US" sz="2800" dirty="0">
                <a:latin typeface="+mn-lt"/>
                <a:cs typeface="Times New Roman" pitchFamily="18" charset="0"/>
              </a:rPr>
              <a:t>Network with other chapter presidents at meetings of the state </a:t>
            </a:r>
            <a:r>
              <a:rPr lang="en-US" sz="2800" dirty="0" smtClean="0">
                <a:latin typeface="+mn-lt"/>
                <a:cs typeface="Times New Roman" pitchFamily="18" charset="0"/>
              </a:rPr>
              <a:t>Executive Board, or your chapter’s Coordinating Council</a:t>
            </a:r>
            <a:endParaRPr lang="en-US" sz="2800" dirty="0">
              <a:solidFill>
                <a:prstClr val="black"/>
              </a:solidFill>
              <a:latin typeface="Calibri"/>
              <a:cs typeface="Times New Roman" pitchFamily="18" charset="0"/>
            </a:endParaRPr>
          </a:p>
        </p:txBody>
      </p:sp>
      <p:sp>
        <p:nvSpPr>
          <p:cNvPr id="11" name="Rectangle 10"/>
          <p:cNvSpPr/>
          <p:nvPr/>
        </p:nvSpPr>
        <p:spPr>
          <a:xfrm>
            <a:off x="488795" y="5262503"/>
            <a:ext cx="8001000" cy="954107"/>
          </a:xfrm>
          <a:prstGeom prst="rect">
            <a:avLst/>
          </a:prstGeom>
        </p:spPr>
        <p:txBody>
          <a:bodyPr wrap="square">
            <a:spAutoFit/>
          </a:bodyPr>
          <a:lstStyle/>
          <a:p>
            <a:pPr marL="457200" indent="-457200" eaLnBrk="0" hangingPunct="0">
              <a:buFont typeface="Wingdings" pitchFamily="2" charset="2"/>
              <a:buChar char="ü"/>
            </a:pPr>
            <a:r>
              <a:rPr lang="en-US" sz="2800" dirty="0">
                <a:latin typeface="+mn-lt"/>
                <a:cs typeface="Times New Roman" pitchFamily="18" charset="0"/>
              </a:rPr>
              <a:t>Contact state officers or committee chairmen for </a:t>
            </a:r>
            <a:r>
              <a:rPr lang="en-US" sz="2800" dirty="0" smtClean="0">
                <a:latin typeface="+mn-lt"/>
                <a:cs typeface="Times New Roman" pitchFamily="18" charset="0"/>
              </a:rPr>
              <a:t>information</a:t>
            </a:r>
            <a:endParaRPr lang="en-US" sz="2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914400"/>
            <a:ext cx="8229600" cy="1143000"/>
          </a:xfrm>
        </p:spPr>
        <p:txBody>
          <a:bodyPr>
            <a:noAutofit/>
          </a:bodyPr>
          <a:lstStyle/>
          <a:p>
            <a:pPr algn="ctr" eaLnBrk="1" hangingPunct="1"/>
            <a:r>
              <a:rPr lang="en-US" sz="4000" b="1" dirty="0" smtClean="0">
                <a:solidFill>
                  <a:schemeClr val="tx1"/>
                </a:solidFill>
              </a:rPr>
              <a:t>Guidelines Booklets</a:t>
            </a:r>
            <a:r>
              <a:rPr lang="en-US" sz="3200" b="1" dirty="0" smtClean="0">
                <a:solidFill>
                  <a:schemeClr val="tx1"/>
                </a:solidFill>
              </a:rPr>
              <a:t/>
            </a:r>
            <a:br>
              <a:rPr lang="en-US" sz="3200" b="1" dirty="0" smtClean="0">
                <a:solidFill>
                  <a:schemeClr val="tx1"/>
                </a:solidFill>
              </a:rPr>
            </a:br>
            <a:endParaRPr lang="en-US" sz="3200" b="1" dirty="0" smtClean="0">
              <a:solidFill>
                <a:schemeClr val="tx1"/>
              </a:solidFill>
            </a:endParaRPr>
          </a:p>
        </p:txBody>
      </p:sp>
      <p:sp>
        <p:nvSpPr>
          <p:cNvPr id="32771" name="Rectangle 2"/>
          <p:cNvSpPr>
            <a:spLocks noChangeArrowheads="1"/>
          </p:cNvSpPr>
          <p:nvPr/>
        </p:nvSpPr>
        <p:spPr bwMode="auto">
          <a:xfrm>
            <a:off x="2286000" y="3105150"/>
            <a:ext cx="4572000" cy="369888"/>
          </a:xfrm>
          <a:prstGeom prst="rect">
            <a:avLst/>
          </a:prstGeom>
          <a:noFill/>
          <a:ln w="9525">
            <a:noFill/>
            <a:miter lim="800000"/>
            <a:headEnd/>
            <a:tailEnd/>
          </a:ln>
        </p:spPr>
        <p:txBody>
          <a:bodyPr>
            <a:spAutoFit/>
          </a:bodyPr>
          <a:lstStyle/>
          <a:p>
            <a:endParaRPr lang="en-US"/>
          </a:p>
        </p:txBody>
      </p:sp>
      <p:sp>
        <p:nvSpPr>
          <p:cNvPr id="32772" name="Rectangle 3"/>
          <p:cNvSpPr>
            <a:spLocks noChangeArrowheads="1"/>
          </p:cNvSpPr>
          <p:nvPr/>
        </p:nvSpPr>
        <p:spPr bwMode="auto">
          <a:xfrm>
            <a:off x="990600" y="2362200"/>
            <a:ext cx="6934200" cy="3108543"/>
          </a:xfrm>
          <a:prstGeom prst="rect">
            <a:avLst/>
          </a:prstGeom>
          <a:noFill/>
          <a:ln w="9525">
            <a:noFill/>
            <a:miter lim="800000"/>
            <a:headEnd/>
            <a:tailEnd/>
          </a:ln>
        </p:spPr>
        <p:txBody>
          <a:bodyPr>
            <a:spAutoFit/>
          </a:bodyPr>
          <a:lstStyle/>
          <a:p>
            <a:pPr>
              <a:buFont typeface="Wingdings" pitchFamily="2" charset="2"/>
              <a:buChar char="ü"/>
            </a:pPr>
            <a:r>
              <a:rPr lang="en-US" sz="2800" dirty="0"/>
              <a:t>Read it</a:t>
            </a:r>
            <a:r>
              <a:rPr lang="en-US" sz="2800" dirty="0" smtClean="0"/>
              <a:t>!</a:t>
            </a:r>
          </a:p>
          <a:p>
            <a:r>
              <a:rPr lang="en-US" sz="2800" dirty="0" smtClean="0"/>
              <a:t> </a:t>
            </a:r>
            <a:endParaRPr lang="en-US" sz="2800" dirty="0"/>
          </a:p>
          <a:p>
            <a:pPr>
              <a:buFont typeface="Wingdings" pitchFamily="2" charset="2"/>
              <a:buChar char="ü"/>
            </a:pPr>
            <a:r>
              <a:rPr lang="en-US" sz="2800" dirty="0" smtClean="0"/>
              <a:t>It </a:t>
            </a:r>
            <a:r>
              <a:rPr lang="en-US" sz="2800" dirty="0"/>
              <a:t>has the answers to many questions</a:t>
            </a:r>
          </a:p>
          <a:p>
            <a:pPr>
              <a:buFont typeface="Wingdings" pitchFamily="2" charset="2"/>
              <a:buChar char="ü"/>
            </a:pPr>
            <a:endParaRPr lang="en-US" sz="2800" dirty="0"/>
          </a:p>
          <a:p>
            <a:pPr>
              <a:buFont typeface="Wingdings" pitchFamily="2" charset="2"/>
              <a:buChar char="ü"/>
            </a:pPr>
            <a:r>
              <a:rPr lang="en-US" sz="2800" dirty="0"/>
              <a:t>If you need </a:t>
            </a:r>
            <a:r>
              <a:rPr lang="en-US" sz="2800" dirty="0" smtClean="0"/>
              <a:t>help, call or e-mail </a:t>
            </a:r>
            <a:r>
              <a:rPr lang="en-US" sz="2800" dirty="0"/>
              <a:t>one of </a:t>
            </a:r>
            <a:r>
              <a:rPr lang="en-US" sz="2800" dirty="0" smtClean="0"/>
              <a:t>the state officers or state chairmen</a:t>
            </a:r>
            <a:endParaRPr lang="en-US" sz="2800" dirty="0"/>
          </a:p>
          <a:p>
            <a:endParaRPr lang="en-US" sz="2800" dirty="0"/>
          </a:p>
        </p:txBody>
      </p:sp>
      <p:pic>
        <p:nvPicPr>
          <p:cNvPr id="6"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876334" y="213619"/>
            <a:ext cx="808038" cy="808038"/>
          </a:xfrm>
          <a:prstGeom prst="rect">
            <a:avLst/>
          </a:prstGeom>
          <a:noFill/>
          <a:ln w="9525">
            <a:noFill/>
            <a:miter lim="800000"/>
            <a:headEnd/>
            <a:tailEnd/>
          </a:ln>
        </p:spPr>
      </p:pic>
      <p:pic>
        <p:nvPicPr>
          <p:cNvPr id="2" name="Picture 2" descr="C:\Users\Jackie\AppData\Local\Microsoft\Windows\Temporary Internet Files\Content.IE5\EFZ8O6KZ\MM900041016[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709109"/>
            <a:ext cx="1600200" cy="1523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209800" y="576146"/>
            <a:ext cx="4520468" cy="707886"/>
          </a:xfrm>
          <a:prstGeom prst="rect">
            <a:avLst/>
          </a:prstGeom>
          <a:noFill/>
          <a:ln w="9525">
            <a:noFill/>
            <a:miter lim="800000"/>
            <a:headEnd/>
            <a:tailEnd/>
          </a:ln>
        </p:spPr>
        <p:txBody>
          <a:bodyPr wrap="none">
            <a:spAutoFit/>
          </a:bodyPr>
          <a:lstStyle/>
          <a:p>
            <a:r>
              <a:rPr lang="en-US" sz="4000" b="1" dirty="0">
                <a:latin typeface="+mj-lt"/>
              </a:rPr>
              <a:t>Guidelines </a:t>
            </a:r>
            <a:r>
              <a:rPr lang="en-US" sz="4000" b="1" dirty="0" smtClean="0">
                <a:latin typeface="+mj-lt"/>
              </a:rPr>
              <a:t>Booklets </a:t>
            </a:r>
            <a:endParaRPr lang="en-US" sz="4000" b="1" dirty="0">
              <a:latin typeface="+mj-lt"/>
            </a:endParaRPr>
          </a:p>
        </p:txBody>
      </p:sp>
      <p:sp>
        <p:nvSpPr>
          <p:cNvPr id="4" name="Content Placeholder 2"/>
          <p:cNvSpPr txBox="1">
            <a:spLocks/>
          </p:cNvSpPr>
          <p:nvPr/>
        </p:nvSpPr>
        <p:spPr>
          <a:xfrm>
            <a:off x="609600" y="1524000"/>
            <a:ext cx="7848600" cy="2819400"/>
          </a:xfrm>
          <a:prstGeom prst="rect">
            <a:avLst/>
          </a:prstGeom>
        </p:spPr>
        <p:txBody>
          <a:bodyPr/>
          <a:lstStyle/>
          <a:p>
            <a:pPr marL="342900" indent="-342900">
              <a:spcBef>
                <a:spcPct val="20000"/>
              </a:spcBef>
              <a:buFont typeface="Wingdings" pitchFamily="2" charset="2"/>
              <a:buChar char="ü"/>
              <a:defRPr/>
            </a:pPr>
            <a:r>
              <a:rPr lang="en-US" sz="2800" kern="0" dirty="0">
                <a:latin typeface="+mn-lt"/>
                <a:cs typeface="+mn-cs"/>
              </a:rPr>
              <a:t>Duties of C</a:t>
            </a:r>
            <a:r>
              <a:rPr lang="en-US" sz="2800" kern="0" dirty="0" smtClean="0">
                <a:latin typeface="+mn-lt"/>
                <a:cs typeface="+mn-cs"/>
              </a:rPr>
              <a:t>hapter </a:t>
            </a:r>
            <a:r>
              <a:rPr lang="en-US" sz="2800" kern="0" dirty="0">
                <a:latin typeface="+mn-lt"/>
                <a:cs typeface="+mn-cs"/>
              </a:rPr>
              <a:t>O</a:t>
            </a:r>
            <a:r>
              <a:rPr lang="en-US" sz="2800" kern="0" dirty="0" smtClean="0">
                <a:latin typeface="+mn-lt"/>
                <a:cs typeface="+mn-cs"/>
              </a:rPr>
              <a:t>fficers or Chairmen</a:t>
            </a:r>
            <a:endParaRPr lang="en-US" sz="2800" kern="0" dirty="0">
              <a:latin typeface="+mn-lt"/>
              <a:cs typeface="+mn-cs"/>
            </a:endParaRPr>
          </a:p>
          <a:p>
            <a:pPr marL="342900" indent="-342900">
              <a:spcBef>
                <a:spcPct val="20000"/>
              </a:spcBef>
              <a:buFont typeface="Wingdings" pitchFamily="2" charset="2"/>
              <a:buChar char="ü"/>
              <a:defRPr/>
            </a:pPr>
            <a:r>
              <a:rPr lang="en-US" sz="2800" kern="0" dirty="0" smtClean="0">
                <a:latin typeface="+mn-lt"/>
                <a:cs typeface="+mn-cs"/>
              </a:rPr>
              <a:t>Documents </a:t>
            </a:r>
            <a:r>
              <a:rPr lang="en-US" sz="2800" kern="0" dirty="0">
                <a:latin typeface="+mn-lt"/>
                <a:cs typeface="+mn-cs"/>
              </a:rPr>
              <a:t>for Your Files</a:t>
            </a:r>
          </a:p>
          <a:p>
            <a:pPr marL="342900" indent="-342900">
              <a:spcBef>
                <a:spcPct val="20000"/>
              </a:spcBef>
              <a:buFont typeface="Wingdings" pitchFamily="2" charset="2"/>
              <a:buChar char="ü"/>
              <a:defRPr/>
            </a:pPr>
            <a:r>
              <a:rPr lang="en-US" sz="2800" kern="0" dirty="0" smtClean="0">
                <a:latin typeface="+mn-lt"/>
                <a:cs typeface="+mn-cs"/>
              </a:rPr>
              <a:t>Membership </a:t>
            </a:r>
            <a:r>
              <a:rPr lang="en-US" sz="2800" kern="0" dirty="0">
                <a:latin typeface="+mn-lt"/>
                <a:cs typeface="+mn-cs"/>
              </a:rPr>
              <a:t>Supplies</a:t>
            </a:r>
          </a:p>
          <a:p>
            <a:pPr marL="342900" indent="-342900">
              <a:spcBef>
                <a:spcPct val="20000"/>
              </a:spcBef>
              <a:buFont typeface="Wingdings" pitchFamily="2" charset="2"/>
              <a:buChar char="ü"/>
              <a:defRPr/>
            </a:pPr>
            <a:r>
              <a:rPr lang="en-US" sz="2800" kern="0" dirty="0" smtClean="0">
                <a:latin typeface="+mn-lt"/>
                <a:cs typeface="+mn-cs"/>
              </a:rPr>
              <a:t>Forms</a:t>
            </a:r>
            <a:endParaRPr lang="en-US" sz="2800" kern="0" dirty="0">
              <a:latin typeface="+mn-lt"/>
              <a:cs typeface="+mn-cs"/>
            </a:endParaRPr>
          </a:p>
          <a:p>
            <a:pPr marL="342900" indent="-342900">
              <a:spcBef>
                <a:spcPct val="20000"/>
              </a:spcBef>
              <a:buFont typeface="Wingdings" pitchFamily="2" charset="2"/>
              <a:buChar char="ü"/>
              <a:defRPr/>
            </a:pPr>
            <a:r>
              <a:rPr lang="en-US" sz="2800" kern="0" dirty="0" smtClean="0">
                <a:latin typeface="+mn-lt"/>
                <a:cs typeface="+mn-cs"/>
              </a:rPr>
              <a:t>Reports</a:t>
            </a:r>
            <a:endParaRPr lang="en-US" sz="2800" kern="0" dirty="0">
              <a:latin typeface="+mn-lt"/>
              <a:cs typeface="+mn-cs"/>
            </a:endParaRPr>
          </a:p>
          <a:p>
            <a:pPr marL="342900" indent="-342900">
              <a:spcBef>
                <a:spcPct val="20000"/>
              </a:spcBef>
              <a:buFont typeface="Wingdings" pitchFamily="2" charset="2"/>
              <a:buChar char="ü"/>
              <a:defRPr/>
            </a:pPr>
            <a:r>
              <a:rPr lang="en-US" sz="2800" kern="0" dirty="0" smtClean="0">
                <a:latin typeface="+mn-lt"/>
                <a:cs typeface="+mn-cs"/>
              </a:rPr>
              <a:t>Month-by-Month “guide,” plus much more</a:t>
            </a:r>
            <a:endParaRPr lang="en-US" sz="2800" kern="0" dirty="0">
              <a:latin typeface="+mn-lt"/>
              <a:cs typeface="+mn-cs"/>
            </a:endParaRPr>
          </a:p>
        </p:txBody>
      </p:sp>
      <p:pic>
        <p:nvPicPr>
          <p:cNvPr id="5"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848600" y="213619"/>
            <a:ext cx="808038" cy="808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838200" y="609600"/>
            <a:ext cx="7391400" cy="707886"/>
          </a:xfrm>
          <a:prstGeom prst="rect">
            <a:avLst/>
          </a:prstGeom>
          <a:noFill/>
          <a:ln w="9525">
            <a:noFill/>
            <a:miter lim="800000"/>
            <a:headEnd/>
            <a:tailEnd/>
          </a:ln>
        </p:spPr>
        <p:txBody>
          <a:bodyPr>
            <a:spAutoFit/>
          </a:bodyPr>
          <a:lstStyle/>
          <a:p>
            <a:pPr algn="ctr"/>
            <a:r>
              <a:rPr lang="en-US" sz="4000" dirty="0" smtClean="0">
                <a:latin typeface="+mj-lt"/>
              </a:rPr>
              <a:t>Tips for Effective Meetings</a:t>
            </a:r>
            <a:endParaRPr lang="en-US" sz="4000" dirty="0">
              <a:latin typeface="+mj-lt"/>
            </a:endParaRPr>
          </a:p>
        </p:txBody>
      </p:sp>
      <p:pic>
        <p:nvPicPr>
          <p:cNvPr id="3" name="Picture 5" descr="C:\Users\Jackie\AppData\Local\Microsoft\Windows\Temporary Internet Files\Content.IE5\58M1LDEM\MC900053511[1].wmf"/>
          <p:cNvPicPr>
            <a:picLocks noChangeAspect="1" noChangeArrowheads="1"/>
          </p:cNvPicPr>
          <p:nvPr/>
        </p:nvPicPr>
        <p:blipFill>
          <a:blip r:embed="rId3" cstate="print"/>
          <a:srcRect/>
          <a:stretch>
            <a:fillRect/>
          </a:stretch>
        </p:blipFill>
        <p:spPr bwMode="auto">
          <a:xfrm>
            <a:off x="3317478" y="2133600"/>
            <a:ext cx="2432844" cy="2857583"/>
          </a:xfrm>
          <a:prstGeom prst="rect">
            <a:avLst/>
          </a:prstGeom>
          <a:noFill/>
          <a:ln w="9525">
            <a:noFill/>
            <a:miter lim="800000"/>
            <a:headEnd/>
            <a:tailEnd/>
          </a:ln>
        </p:spPr>
      </p:pic>
    </p:spTree>
    <p:extLst>
      <p:ext uri="{BB962C8B-B14F-4D97-AF65-F5344CB8AC3E}">
        <p14:creationId xmlns:p14="http://schemas.microsoft.com/office/powerpoint/2010/main" val="1632724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56418" y="5280873"/>
            <a:ext cx="8054181" cy="676364"/>
          </a:xfrm>
        </p:spPr>
        <p:txBody>
          <a:bodyPr>
            <a:noAutofit/>
          </a:bodyPr>
          <a:lstStyle/>
          <a:p>
            <a:pPr marL="342900" indent="-342900" algn="l">
              <a:buFont typeface="Arial" pitchFamily="34" charset="0"/>
              <a:buChar char="•"/>
            </a:pPr>
            <a:r>
              <a:rPr lang="en-US" dirty="0" smtClean="0">
                <a:solidFill>
                  <a:schemeClr val="tx1"/>
                </a:solidFill>
                <a:latin typeface="+mn-lt"/>
                <a:cs typeface="Arial" pitchFamily="34" charset="0"/>
              </a:rPr>
              <a:t> Schedule or announce the next meeting </a:t>
            </a:r>
          </a:p>
        </p:txBody>
      </p:sp>
      <p:pic>
        <p:nvPicPr>
          <p:cNvPr id="27652"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772400" y="190500"/>
            <a:ext cx="808038" cy="808038"/>
          </a:xfrm>
          <a:prstGeom prst="rect">
            <a:avLst/>
          </a:prstGeom>
          <a:noFill/>
          <a:ln w="9525">
            <a:noFill/>
            <a:miter lim="800000"/>
            <a:headEnd/>
            <a:tailEnd/>
          </a:ln>
        </p:spPr>
      </p:pic>
      <p:sp>
        <p:nvSpPr>
          <p:cNvPr id="2" name="TextBox 1"/>
          <p:cNvSpPr txBox="1"/>
          <p:nvPr/>
        </p:nvSpPr>
        <p:spPr>
          <a:xfrm>
            <a:off x="556418" y="1219200"/>
            <a:ext cx="8206582" cy="954107"/>
          </a:xfrm>
          <a:prstGeom prst="rect">
            <a:avLst/>
          </a:prstGeom>
          <a:noFill/>
        </p:spPr>
        <p:txBody>
          <a:bodyPr wrap="square" rtlCol="0">
            <a:spAutoFit/>
          </a:bodyPr>
          <a:lstStyle/>
          <a:p>
            <a:pPr marL="342900" indent="-342900">
              <a:buFont typeface="Arial" pitchFamily="34" charset="0"/>
              <a:buChar char="•"/>
            </a:pPr>
            <a:r>
              <a:rPr lang="en-US" sz="2800" dirty="0" smtClean="0">
                <a:latin typeface="+mn-lt"/>
                <a:cs typeface="Arial" pitchFamily="34" charset="0"/>
              </a:rPr>
              <a:t>Confirm </a:t>
            </a:r>
            <a:r>
              <a:rPr lang="en-US" sz="2800" dirty="0">
                <a:latin typeface="+mn-lt"/>
                <a:cs typeface="Arial" pitchFamily="34" charset="0"/>
              </a:rPr>
              <a:t>pre-meeting </a:t>
            </a:r>
            <a:r>
              <a:rPr lang="en-US" sz="2800" dirty="0" smtClean="0">
                <a:latin typeface="+mn-lt"/>
                <a:cs typeface="Arial" pitchFamily="34" charset="0"/>
              </a:rPr>
              <a:t>assignments &amp; place </a:t>
            </a:r>
            <a:r>
              <a:rPr lang="en-US" sz="2800" dirty="0">
                <a:latin typeface="+mn-lt"/>
                <a:cs typeface="Arial" pitchFamily="34" charset="0"/>
              </a:rPr>
              <a:t>follow-up topics on the agenda </a:t>
            </a:r>
            <a:endParaRPr lang="en-US" sz="2800" dirty="0"/>
          </a:p>
        </p:txBody>
      </p:sp>
      <p:sp>
        <p:nvSpPr>
          <p:cNvPr id="3" name="TextBox 2"/>
          <p:cNvSpPr txBox="1"/>
          <p:nvPr/>
        </p:nvSpPr>
        <p:spPr>
          <a:xfrm>
            <a:off x="556418" y="2362200"/>
            <a:ext cx="8130381" cy="1384995"/>
          </a:xfrm>
          <a:prstGeom prst="rect">
            <a:avLst/>
          </a:prstGeom>
          <a:noFill/>
        </p:spPr>
        <p:txBody>
          <a:bodyPr wrap="square" rtlCol="0">
            <a:spAutoFit/>
          </a:bodyPr>
          <a:lstStyle/>
          <a:p>
            <a:pPr marL="342900" indent="-342900">
              <a:buFont typeface="Arial" pitchFamily="34" charset="0"/>
              <a:buChar char="•"/>
            </a:pPr>
            <a:r>
              <a:rPr lang="en-US" sz="2800" dirty="0" smtClean="0">
                <a:latin typeface="+mn-lt"/>
                <a:cs typeface="Arial" pitchFamily="34" charset="0"/>
              </a:rPr>
              <a:t>Distribute </a:t>
            </a:r>
            <a:r>
              <a:rPr lang="en-US" sz="2800" dirty="0">
                <a:latin typeface="+mn-lt"/>
                <a:cs typeface="Arial" pitchFamily="34" charset="0"/>
              </a:rPr>
              <a:t>the </a:t>
            </a:r>
            <a:r>
              <a:rPr lang="en-US" sz="2800" dirty="0" smtClean="0">
                <a:latin typeface="+mn-lt"/>
                <a:cs typeface="Arial" pitchFamily="34" charset="0"/>
              </a:rPr>
              <a:t>agenda at least </a:t>
            </a:r>
            <a:r>
              <a:rPr lang="en-US" sz="2800" dirty="0">
                <a:latin typeface="+mn-lt"/>
                <a:cs typeface="Arial" pitchFamily="34" charset="0"/>
              </a:rPr>
              <a:t>one day ahead of the </a:t>
            </a:r>
            <a:r>
              <a:rPr lang="en-US" sz="2800" dirty="0" smtClean="0">
                <a:latin typeface="+mn-lt"/>
                <a:cs typeface="Arial" pitchFamily="34" charset="0"/>
              </a:rPr>
              <a:t>meeting &amp; try to minimize interruptions </a:t>
            </a:r>
            <a:r>
              <a:rPr lang="en-US" sz="2800" dirty="0">
                <a:latin typeface="+mn-lt"/>
                <a:cs typeface="Arial" pitchFamily="34" charset="0"/>
              </a:rPr>
              <a:t>during the </a:t>
            </a:r>
            <a:r>
              <a:rPr lang="en-US" sz="2800" dirty="0" smtClean="0">
                <a:latin typeface="+mn-lt"/>
                <a:cs typeface="Arial" pitchFamily="34" charset="0"/>
              </a:rPr>
              <a:t>meeting </a:t>
            </a:r>
            <a:endParaRPr lang="en-US" sz="2800" dirty="0"/>
          </a:p>
        </p:txBody>
      </p:sp>
      <p:cxnSp>
        <p:nvCxnSpPr>
          <p:cNvPr id="5" name="Straight Connector 4"/>
          <p:cNvCxnSpPr/>
          <p:nvPr/>
        </p:nvCxnSpPr>
        <p:spPr>
          <a:xfrm>
            <a:off x="556419" y="1219200"/>
            <a:ext cx="0" cy="52578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56419" y="3848100"/>
            <a:ext cx="8182421" cy="1384995"/>
          </a:xfrm>
          <a:prstGeom prst="rect">
            <a:avLst/>
          </a:prstGeom>
        </p:spPr>
        <p:txBody>
          <a:bodyPr wrap="square">
            <a:spAutoFit/>
          </a:bodyPr>
          <a:lstStyle/>
          <a:p>
            <a:pPr marL="342900" indent="-342900">
              <a:buFont typeface="Arial" pitchFamily="34" charset="0"/>
              <a:buChar char="•"/>
            </a:pPr>
            <a:r>
              <a:rPr lang="en-US" sz="2800" dirty="0" smtClean="0">
                <a:solidFill>
                  <a:prstClr val="black"/>
                </a:solidFill>
                <a:latin typeface="Calibri"/>
                <a:ea typeface="+mj-ea"/>
                <a:cs typeface="Arial" pitchFamily="34" charset="0"/>
              </a:rPr>
              <a:t>Encourage </a:t>
            </a:r>
            <a:r>
              <a:rPr lang="en-US" sz="2800" dirty="0">
                <a:solidFill>
                  <a:prstClr val="black"/>
                </a:solidFill>
                <a:latin typeface="Calibri"/>
                <a:ea typeface="+mj-ea"/>
                <a:cs typeface="Arial" pitchFamily="34" charset="0"/>
              </a:rPr>
              <a:t>open </a:t>
            </a:r>
            <a:r>
              <a:rPr lang="en-US" sz="2800" dirty="0" smtClean="0">
                <a:solidFill>
                  <a:prstClr val="black"/>
                </a:solidFill>
                <a:latin typeface="Calibri"/>
                <a:ea typeface="+mj-ea"/>
                <a:cs typeface="Arial" pitchFamily="34" charset="0"/>
              </a:rPr>
              <a:t>discussion, make </a:t>
            </a:r>
            <a:r>
              <a:rPr lang="en-US" sz="2800" dirty="0">
                <a:solidFill>
                  <a:prstClr val="black"/>
                </a:solidFill>
                <a:latin typeface="Calibri"/>
                <a:ea typeface="+mj-ea"/>
                <a:cs typeface="Arial" pitchFamily="34" charset="0"/>
              </a:rPr>
              <a:t>decisions by </a:t>
            </a:r>
            <a:r>
              <a:rPr lang="en-US" sz="2800" dirty="0" smtClean="0">
                <a:solidFill>
                  <a:prstClr val="black"/>
                </a:solidFill>
                <a:latin typeface="Calibri"/>
                <a:ea typeface="+mj-ea"/>
                <a:cs typeface="Arial" pitchFamily="34" charset="0"/>
              </a:rPr>
              <a:t>consensus, summarize </a:t>
            </a:r>
            <a:r>
              <a:rPr lang="en-US" sz="2800" dirty="0">
                <a:solidFill>
                  <a:prstClr val="black"/>
                </a:solidFill>
                <a:latin typeface="Calibri"/>
                <a:ea typeface="+mj-ea"/>
                <a:cs typeface="Arial" pitchFamily="34" charset="0"/>
              </a:rPr>
              <a:t>decisions made and actions taken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0"/>
                                        </p:tgtEl>
                                        <p:attrNameLst>
                                          <p:attrName>style.visibility</p:attrName>
                                        </p:attrNameLst>
                                      </p:cBhvr>
                                      <p:to>
                                        <p:strVal val="visible"/>
                                      </p:to>
                                    </p:set>
                                    <p:anim calcmode="lin" valueType="num">
                                      <p:cBhvr additive="base">
                                        <p:cTn id="25" dur="500" fill="hold"/>
                                        <p:tgtEl>
                                          <p:spTgt spid="27650"/>
                                        </p:tgtEl>
                                        <p:attrNameLst>
                                          <p:attrName>ppt_x</p:attrName>
                                        </p:attrNameLst>
                                      </p:cBhvr>
                                      <p:tavLst>
                                        <p:tav tm="0">
                                          <p:val>
                                            <p:strVal val="#ppt_x"/>
                                          </p:val>
                                        </p:tav>
                                        <p:tav tm="100000">
                                          <p:val>
                                            <p:strVal val="#ppt_x"/>
                                          </p:val>
                                        </p:tav>
                                      </p:tavLst>
                                    </p:anim>
                                    <p:anim calcmode="lin" valueType="num">
                                      <p:cBhvr additive="base">
                                        <p:cTn id="26"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 grpId="0"/>
      <p:bldP spid="3"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315200" cy="990600"/>
          </a:xfrm>
        </p:spPr>
        <p:txBody>
          <a:bodyPr>
            <a:normAutofit/>
          </a:bodyPr>
          <a:lstStyle/>
          <a:p>
            <a:pPr algn="ctr"/>
            <a:r>
              <a:rPr lang="en-US" sz="4400" dirty="0" smtClean="0"/>
              <a:t>Getting it Together</a:t>
            </a:r>
            <a:endParaRPr lang="en-US" sz="3100" dirty="0"/>
          </a:p>
        </p:txBody>
      </p:sp>
      <p:pic>
        <p:nvPicPr>
          <p:cNvPr id="5"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924800" y="213619"/>
            <a:ext cx="808038" cy="808038"/>
          </a:xfrm>
          <a:prstGeom prst="rect">
            <a:avLst/>
          </a:prstGeom>
          <a:noFill/>
          <a:ln w="9525">
            <a:noFill/>
            <a:miter lim="800000"/>
            <a:headEnd/>
            <a:tailEnd/>
          </a:ln>
        </p:spPr>
      </p:pic>
      <p:grpSp>
        <p:nvGrpSpPr>
          <p:cNvPr id="7" name="Group 6"/>
          <p:cNvGrpSpPr/>
          <p:nvPr/>
        </p:nvGrpSpPr>
        <p:grpSpPr>
          <a:xfrm>
            <a:off x="4419600" y="3258003"/>
            <a:ext cx="4025900" cy="1677175"/>
            <a:chOff x="4419600" y="3352800"/>
            <a:chExt cx="4025900" cy="1677175"/>
          </a:xfrm>
        </p:grpSpPr>
        <p:pic>
          <p:nvPicPr>
            <p:cNvPr id="33796" name="Picture 4" descr="C:\Users\Jackie\AppData\Local\Microsoft\Windows\Temporary Internet Files\Content.IE5\KV2KA8XI\MM90033686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922187"/>
              <a:ext cx="1310882" cy="11077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0" y="3352800"/>
              <a:ext cx="4025900" cy="569387"/>
            </a:xfrm>
            <a:prstGeom prst="rect">
              <a:avLst/>
            </a:prstGeom>
          </p:spPr>
          <p:txBody>
            <a:bodyPr wrap="square">
              <a:spAutoFit/>
            </a:bodyPr>
            <a:lstStyle/>
            <a:p>
              <a:r>
                <a:rPr lang="en-US" sz="3100" dirty="0">
                  <a:gradFill>
                    <a:gsLst>
                      <a:gs pos="0">
                        <a:prstClr val="black">
                          <a:lumMod val="50000"/>
                        </a:prstClr>
                      </a:gs>
                      <a:gs pos="61000">
                        <a:prstClr val="black"/>
                      </a:gs>
                    </a:gsLst>
                    <a:lin ang="5400000" scaled="0"/>
                  </a:gradFill>
                  <a:latin typeface="Calibri"/>
                  <a:ea typeface="+mj-ea"/>
                  <a:cs typeface="+mj-cs"/>
                </a:rPr>
                <a:t>Time Management</a:t>
              </a:r>
              <a:endParaRPr lang="en-US" dirty="0"/>
            </a:p>
          </p:txBody>
        </p:sp>
      </p:grpSp>
      <p:grpSp>
        <p:nvGrpSpPr>
          <p:cNvPr id="8" name="Group 7"/>
          <p:cNvGrpSpPr/>
          <p:nvPr/>
        </p:nvGrpSpPr>
        <p:grpSpPr>
          <a:xfrm>
            <a:off x="1246491" y="3251504"/>
            <a:ext cx="1926618" cy="2446827"/>
            <a:chOff x="1246491" y="3251504"/>
            <a:chExt cx="1926618" cy="2446827"/>
          </a:xfrm>
        </p:grpSpPr>
        <p:pic>
          <p:nvPicPr>
            <p:cNvPr id="33795" name="Picture 3" descr="C:\Users\Jackie\AppData\Local\Microsoft\Windows\Temporary Internet Files\Content.IE5\65QRPR4A\MM900284135[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049493"/>
              <a:ext cx="1371600" cy="1648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46491" y="3251504"/>
              <a:ext cx="1926618" cy="569387"/>
            </a:xfrm>
            <a:prstGeom prst="rect">
              <a:avLst/>
            </a:prstGeom>
          </p:spPr>
          <p:txBody>
            <a:bodyPr wrap="none">
              <a:spAutoFit/>
            </a:bodyPr>
            <a:lstStyle/>
            <a:p>
              <a:pPr lvl="0" algn="ctr" fontAlgn="auto">
                <a:spcAft>
                  <a:spcPts val="0"/>
                </a:spcAft>
              </a:pPr>
              <a:r>
                <a:rPr lang="en-US" sz="3100" dirty="0">
                  <a:gradFill>
                    <a:gsLst>
                      <a:gs pos="0">
                        <a:prstClr val="black">
                          <a:lumMod val="50000"/>
                        </a:prstClr>
                      </a:gs>
                      <a:gs pos="61000">
                        <a:prstClr val="black"/>
                      </a:gs>
                    </a:gsLst>
                    <a:lin ang="5400000" scaled="0"/>
                  </a:gradFill>
                  <a:latin typeface="Calibri"/>
                  <a:ea typeface="+mj-ea"/>
                  <a:cs typeface="+mj-cs"/>
                </a:rPr>
                <a:t>Paperwork</a:t>
              </a:r>
            </a:p>
          </p:txBody>
        </p:sp>
      </p:grpSp>
    </p:spTree>
    <p:extLst>
      <p:ext uri="{BB962C8B-B14F-4D97-AF65-F5344CB8AC3E}">
        <p14:creationId xmlns:p14="http://schemas.microsoft.com/office/powerpoint/2010/main" val="41348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908300" y="1460500"/>
            <a:ext cx="571500" cy="342900"/>
          </a:xfrm>
          <a:prstGeom prst="rect">
            <a:avLst/>
          </a:prstGeom>
          <a:noFill/>
          <a:ln w="9525">
            <a:noFill/>
            <a:miter lim="800000"/>
            <a:headEnd/>
            <a:tailEnd/>
          </a:ln>
        </p:spPr>
        <p:txBody>
          <a:bodyPr/>
          <a:lstStyle/>
          <a:p>
            <a:pPr eaLnBrk="0" hangingPunct="0"/>
            <a:endParaRPr lang="en-US"/>
          </a:p>
        </p:txBody>
      </p:sp>
      <p:sp>
        <p:nvSpPr>
          <p:cNvPr id="29700"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29701" name="Rectangle 4"/>
          <p:cNvSpPr>
            <a:spLocks noChangeArrowheads="1"/>
          </p:cNvSpPr>
          <p:nvPr/>
        </p:nvSpPr>
        <p:spPr bwMode="auto">
          <a:xfrm>
            <a:off x="877593" y="423103"/>
            <a:ext cx="6626814" cy="984885"/>
          </a:xfrm>
          <a:prstGeom prst="rect">
            <a:avLst/>
          </a:prstGeom>
          <a:noFill/>
          <a:ln w="9525">
            <a:noFill/>
            <a:miter lim="800000"/>
            <a:headEnd/>
            <a:tailEnd/>
          </a:ln>
        </p:spPr>
        <p:txBody>
          <a:bodyPr wrap="none" anchor="ctr">
            <a:spAutoFit/>
          </a:bodyPr>
          <a:lstStyle/>
          <a:p>
            <a:pPr eaLnBrk="0" hangingPunct="0"/>
            <a:r>
              <a:rPr lang="en-US" sz="4000" b="1" dirty="0" smtClean="0">
                <a:latin typeface="+mj-lt"/>
              </a:rPr>
              <a:t>5 Tips for Managing </a:t>
            </a:r>
            <a:r>
              <a:rPr lang="en-US" sz="4000" b="1" dirty="0">
                <a:latin typeface="+mj-lt"/>
              </a:rPr>
              <a:t>Y</a:t>
            </a:r>
            <a:r>
              <a:rPr lang="en-US" sz="4000" b="1" dirty="0" smtClean="0">
                <a:latin typeface="+mj-lt"/>
              </a:rPr>
              <a:t>our Time</a:t>
            </a:r>
            <a:endParaRPr lang="en-US" sz="4000" b="1" dirty="0">
              <a:latin typeface="+mj-lt"/>
            </a:endParaRPr>
          </a:p>
          <a:p>
            <a:pPr eaLnBrk="0" hangingPunct="0"/>
            <a:endParaRPr lang="en-US" dirty="0"/>
          </a:p>
        </p:txBody>
      </p:sp>
      <p:sp>
        <p:nvSpPr>
          <p:cNvPr id="7" name="Rectangle 2"/>
          <p:cNvSpPr>
            <a:spLocks noChangeArrowheads="1"/>
          </p:cNvSpPr>
          <p:nvPr/>
        </p:nvSpPr>
        <p:spPr bwMode="auto">
          <a:xfrm>
            <a:off x="743415" y="5209503"/>
            <a:ext cx="7961970" cy="954107"/>
          </a:xfrm>
          <a:prstGeom prst="rect">
            <a:avLst/>
          </a:prstGeom>
          <a:noFill/>
          <a:ln w="9525">
            <a:noFill/>
            <a:miter lim="800000"/>
            <a:headEnd/>
            <a:tailEnd/>
          </a:ln>
        </p:spPr>
        <p:txBody>
          <a:bodyPr wrap="square" anchor="ctr">
            <a:spAutoFit/>
          </a:bodyPr>
          <a:lstStyle/>
          <a:p>
            <a:pPr algn="ctr" eaLnBrk="0" hangingPunct="0"/>
            <a:r>
              <a:rPr lang="en-US" sz="2800" b="1" i="1" dirty="0" smtClean="0">
                <a:latin typeface="+mn-lt"/>
                <a:cs typeface="Times New Roman" pitchFamily="18" charset="0"/>
              </a:rPr>
              <a:t>Remember </a:t>
            </a:r>
            <a:r>
              <a:rPr lang="en-US" sz="2800" b="1" i="1" dirty="0">
                <a:latin typeface="+mn-lt"/>
                <a:cs typeface="Times New Roman" pitchFamily="18" charset="0"/>
              </a:rPr>
              <a:t>– It’s not how much time you have</a:t>
            </a:r>
            <a:r>
              <a:rPr lang="en-US" sz="2800" b="1" i="1" dirty="0" smtClean="0">
                <a:latin typeface="+mn-lt"/>
                <a:cs typeface="Times New Roman" pitchFamily="18" charset="0"/>
              </a:rPr>
              <a:t>;</a:t>
            </a:r>
          </a:p>
          <a:p>
            <a:pPr algn="ctr" eaLnBrk="0" hangingPunct="0"/>
            <a:r>
              <a:rPr lang="en-US" sz="2800" b="1" i="1" dirty="0" smtClean="0">
                <a:latin typeface="+mn-lt"/>
                <a:cs typeface="Times New Roman" pitchFamily="18" charset="0"/>
              </a:rPr>
              <a:t> </a:t>
            </a:r>
            <a:r>
              <a:rPr lang="en-US" sz="2800" b="1" i="1" dirty="0">
                <a:latin typeface="+mn-lt"/>
                <a:cs typeface="Times New Roman" pitchFamily="18" charset="0"/>
              </a:rPr>
              <a:t>it’s how well you manage </a:t>
            </a:r>
            <a:r>
              <a:rPr lang="en-US" sz="2800" b="1" i="1" dirty="0" smtClean="0">
                <a:latin typeface="+mn-lt"/>
                <a:cs typeface="Times New Roman" pitchFamily="18" charset="0"/>
              </a:rPr>
              <a:t>it</a:t>
            </a:r>
            <a:r>
              <a:rPr lang="en-US" sz="2800" b="1" i="1" dirty="0">
                <a:latin typeface="+mn-lt"/>
                <a:cs typeface="Times New Roman" pitchFamily="18" charset="0"/>
              </a:rPr>
              <a:t>!</a:t>
            </a:r>
            <a:endParaRPr lang="en-US" dirty="0"/>
          </a:p>
        </p:txBody>
      </p:sp>
      <p:sp>
        <p:nvSpPr>
          <p:cNvPr id="2" name="TextBox 1"/>
          <p:cNvSpPr txBox="1"/>
          <p:nvPr/>
        </p:nvSpPr>
        <p:spPr>
          <a:xfrm>
            <a:off x="781514" y="1419767"/>
            <a:ext cx="4038600" cy="523220"/>
          </a:xfrm>
          <a:prstGeom prst="rect">
            <a:avLst/>
          </a:prstGeom>
          <a:noFill/>
        </p:spPr>
        <p:txBody>
          <a:bodyPr wrap="square" rtlCol="0">
            <a:spAutoFit/>
          </a:bodyPr>
          <a:lstStyle/>
          <a:p>
            <a:r>
              <a:rPr lang="en-US" sz="2800" dirty="0" smtClean="0">
                <a:latin typeface="+mn-lt"/>
              </a:rPr>
              <a:t>Organize</a:t>
            </a:r>
            <a:endParaRPr lang="en-US" sz="2800" dirty="0"/>
          </a:p>
        </p:txBody>
      </p:sp>
      <p:sp>
        <p:nvSpPr>
          <p:cNvPr id="9" name="TextBox 8"/>
          <p:cNvSpPr txBox="1"/>
          <p:nvPr/>
        </p:nvSpPr>
        <p:spPr>
          <a:xfrm>
            <a:off x="781514" y="2221129"/>
            <a:ext cx="6000285" cy="523220"/>
          </a:xfrm>
          <a:prstGeom prst="rect">
            <a:avLst/>
          </a:prstGeom>
          <a:noFill/>
        </p:spPr>
        <p:txBody>
          <a:bodyPr wrap="square" rtlCol="0">
            <a:spAutoFit/>
          </a:bodyPr>
          <a:lstStyle/>
          <a:p>
            <a:r>
              <a:rPr lang="en-US" sz="2800" dirty="0" smtClean="0">
                <a:latin typeface="+mn-lt"/>
              </a:rPr>
              <a:t>Manage your time</a:t>
            </a:r>
            <a:endParaRPr lang="en-US" sz="2800" dirty="0"/>
          </a:p>
        </p:txBody>
      </p:sp>
      <p:sp>
        <p:nvSpPr>
          <p:cNvPr id="10" name="TextBox 9"/>
          <p:cNvSpPr txBox="1"/>
          <p:nvPr/>
        </p:nvSpPr>
        <p:spPr>
          <a:xfrm>
            <a:off x="741556" y="2905214"/>
            <a:ext cx="5741020" cy="523220"/>
          </a:xfrm>
          <a:prstGeom prst="rect">
            <a:avLst/>
          </a:prstGeom>
          <a:noFill/>
        </p:spPr>
        <p:txBody>
          <a:bodyPr wrap="square" rtlCol="0">
            <a:spAutoFit/>
          </a:bodyPr>
          <a:lstStyle/>
          <a:p>
            <a:r>
              <a:rPr lang="en-US" sz="2800" dirty="0" smtClean="0">
                <a:latin typeface="+mn-lt"/>
              </a:rPr>
              <a:t>Delegate</a:t>
            </a:r>
            <a:endParaRPr lang="en-US" sz="2800" dirty="0"/>
          </a:p>
        </p:txBody>
      </p:sp>
      <p:sp>
        <p:nvSpPr>
          <p:cNvPr id="13" name="TextBox 12"/>
          <p:cNvSpPr txBox="1"/>
          <p:nvPr/>
        </p:nvSpPr>
        <p:spPr>
          <a:xfrm>
            <a:off x="762000" y="4255396"/>
            <a:ext cx="6858000" cy="954107"/>
          </a:xfrm>
          <a:prstGeom prst="rect">
            <a:avLst/>
          </a:prstGeom>
          <a:noFill/>
        </p:spPr>
        <p:txBody>
          <a:bodyPr wrap="square" rtlCol="0">
            <a:spAutoFit/>
          </a:bodyPr>
          <a:lstStyle/>
          <a:p>
            <a:r>
              <a:rPr lang="en-US" sz="2800" dirty="0">
                <a:latin typeface="+mn-lt"/>
              </a:rPr>
              <a:t>Plan </a:t>
            </a:r>
            <a:r>
              <a:rPr lang="en-US" sz="2800" dirty="0" smtClean="0">
                <a:latin typeface="+mn-lt"/>
              </a:rPr>
              <a:t>shorter, </a:t>
            </a:r>
            <a:r>
              <a:rPr lang="en-US" sz="2800" dirty="0">
                <a:latin typeface="+mn-lt"/>
              </a:rPr>
              <a:t>more effective meetings</a:t>
            </a:r>
          </a:p>
          <a:p>
            <a:endParaRPr lang="en-US" sz="2800" dirty="0"/>
          </a:p>
        </p:txBody>
      </p:sp>
      <p:cxnSp>
        <p:nvCxnSpPr>
          <p:cNvPr id="4" name="Straight Connector 3"/>
          <p:cNvCxnSpPr/>
          <p:nvPr/>
        </p:nvCxnSpPr>
        <p:spPr>
          <a:xfrm>
            <a:off x="762000" y="1456849"/>
            <a:ext cx="0" cy="3419951"/>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4" descr="C:\Users\Jackie\AppData\Local\Microsoft\Windows\Temporary Internet Files\Content.IE5\R0FL0YOZ\MC900335084[1].wmf"/>
          <p:cNvPicPr>
            <a:picLocks noChangeAspect="1" noChangeArrowheads="1"/>
          </p:cNvPicPr>
          <p:nvPr/>
        </p:nvPicPr>
        <p:blipFill>
          <a:blip r:embed="rId3" cstate="print"/>
          <a:srcRect/>
          <a:stretch>
            <a:fillRect/>
          </a:stretch>
        </p:blipFill>
        <p:spPr bwMode="auto">
          <a:xfrm>
            <a:off x="7942759" y="107508"/>
            <a:ext cx="808038" cy="808038"/>
          </a:xfrm>
          <a:prstGeom prst="rect">
            <a:avLst/>
          </a:prstGeom>
          <a:noFill/>
          <a:ln w="9525">
            <a:noFill/>
            <a:miter lim="800000"/>
            <a:headEnd/>
            <a:tailEnd/>
          </a:ln>
        </p:spPr>
      </p:pic>
      <p:pic>
        <p:nvPicPr>
          <p:cNvPr id="22530" name="Picture 2" descr="C:\Users\Jackie\AppData\Local\Microsoft\Windows\Temporary Internet Files\Content.IE5\KV2KA8XI\MM900354384[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1537617"/>
            <a:ext cx="1370099" cy="13980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73151" y="3582371"/>
            <a:ext cx="4038600" cy="523220"/>
          </a:xfrm>
          <a:prstGeom prst="rect">
            <a:avLst/>
          </a:prstGeom>
          <a:noFill/>
        </p:spPr>
        <p:txBody>
          <a:bodyPr wrap="square" rtlCol="0">
            <a:spAutoFit/>
          </a:bodyPr>
          <a:lstStyle/>
          <a:p>
            <a:r>
              <a:rPr lang="en-US" sz="2800" dirty="0" smtClean="0">
                <a:latin typeface="+mn-lt"/>
              </a:rPr>
              <a:t>Communicate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10" grpId="0"/>
      <p:bldP spid="13"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71475" y="533399"/>
            <a:ext cx="8382000" cy="1323439"/>
          </a:xfrm>
          <a:prstGeom prst="rect">
            <a:avLst/>
          </a:prstGeom>
          <a:noFill/>
          <a:ln w="9525">
            <a:noFill/>
            <a:miter lim="800000"/>
            <a:headEnd/>
            <a:tailEnd/>
          </a:ln>
        </p:spPr>
        <p:txBody>
          <a:bodyPr anchor="ctr">
            <a:spAutoFit/>
          </a:bodyPr>
          <a:lstStyle/>
          <a:p>
            <a:pPr algn="ctr" eaLnBrk="0" hangingPunct="0"/>
            <a:r>
              <a:rPr lang="en-US" sz="4000" dirty="0">
                <a:latin typeface="+mn-lt"/>
                <a:cs typeface="Times New Roman" pitchFamily="18" charset="0"/>
              </a:rPr>
              <a:t>In </a:t>
            </a:r>
            <a:r>
              <a:rPr lang="en-US" sz="4000" dirty="0" smtClean="0">
                <a:latin typeface="+mn-lt"/>
                <a:cs typeface="Times New Roman" pitchFamily="18" charset="0"/>
              </a:rPr>
              <a:t>order </a:t>
            </a:r>
            <a:r>
              <a:rPr lang="en-US" sz="4000" dirty="0">
                <a:latin typeface="+mn-lt"/>
                <a:cs typeface="Times New Roman" pitchFamily="18" charset="0"/>
              </a:rPr>
              <a:t>to </a:t>
            </a:r>
            <a:r>
              <a:rPr lang="en-US" sz="4000" dirty="0" smtClean="0">
                <a:latin typeface="+mn-lt"/>
                <a:cs typeface="Times New Roman" pitchFamily="18" charset="0"/>
              </a:rPr>
              <a:t>conquer </a:t>
            </a:r>
            <a:r>
              <a:rPr lang="en-US" sz="4000" dirty="0">
                <a:latin typeface="+mn-lt"/>
                <a:cs typeface="Times New Roman" pitchFamily="18" charset="0"/>
              </a:rPr>
              <a:t>p</a:t>
            </a:r>
            <a:r>
              <a:rPr lang="en-US" sz="4000" dirty="0" smtClean="0">
                <a:latin typeface="+mn-lt"/>
                <a:cs typeface="Times New Roman" pitchFamily="18" charset="0"/>
              </a:rPr>
              <a:t>aperwork</a:t>
            </a:r>
          </a:p>
          <a:p>
            <a:pPr algn="ctr" eaLnBrk="0" hangingPunct="0"/>
            <a:r>
              <a:rPr lang="en-US" sz="4000" dirty="0" smtClean="0">
                <a:latin typeface="+mn-lt"/>
                <a:cs typeface="Times New Roman" pitchFamily="18" charset="0"/>
              </a:rPr>
              <a:t>Use the </a:t>
            </a:r>
            <a:r>
              <a:rPr lang="en-US" sz="4000" b="1" dirty="0" smtClean="0">
                <a:latin typeface="+mn-lt"/>
                <a:cs typeface="Times New Roman" pitchFamily="18" charset="0"/>
              </a:rPr>
              <a:t>TRAF</a:t>
            </a:r>
            <a:r>
              <a:rPr lang="en-US" sz="4000" dirty="0" smtClean="0">
                <a:latin typeface="+mn-lt"/>
                <a:cs typeface="Times New Roman" pitchFamily="18" charset="0"/>
              </a:rPr>
              <a:t> </a:t>
            </a:r>
            <a:r>
              <a:rPr lang="en-US" sz="4000" dirty="0">
                <a:latin typeface="+mn-lt"/>
                <a:cs typeface="Times New Roman" pitchFamily="18" charset="0"/>
              </a:rPr>
              <a:t>s</a:t>
            </a:r>
            <a:r>
              <a:rPr lang="en-US" sz="4000" dirty="0" smtClean="0">
                <a:latin typeface="+mn-lt"/>
                <a:cs typeface="Times New Roman" pitchFamily="18" charset="0"/>
              </a:rPr>
              <a:t>ystem </a:t>
            </a:r>
            <a:endParaRPr lang="en-US" sz="4000" dirty="0">
              <a:latin typeface="+mn-lt"/>
            </a:endParaRPr>
          </a:p>
        </p:txBody>
      </p:sp>
      <p:sp>
        <p:nvSpPr>
          <p:cNvPr id="5" name="TextBox 4"/>
          <p:cNvSpPr txBox="1"/>
          <p:nvPr/>
        </p:nvSpPr>
        <p:spPr>
          <a:xfrm>
            <a:off x="609600" y="3276600"/>
            <a:ext cx="4724400" cy="523220"/>
          </a:xfrm>
          <a:prstGeom prst="rect">
            <a:avLst/>
          </a:prstGeom>
          <a:noFill/>
        </p:spPr>
        <p:txBody>
          <a:bodyPr wrap="square" rtlCol="0">
            <a:spAutoFit/>
          </a:bodyPr>
          <a:lstStyle/>
          <a:p>
            <a:r>
              <a:rPr lang="en-US" sz="2800" dirty="0" smtClean="0">
                <a:latin typeface="+mn-lt"/>
                <a:cs typeface="Times New Roman" pitchFamily="18" charset="0"/>
              </a:rPr>
              <a:t>Refer</a:t>
            </a:r>
            <a:endParaRPr lang="en-US" sz="2800" dirty="0"/>
          </a:p>
        </p:txBody>
      </p:sp>
      <p:sp>
        <p:nvSpPr>
          <p:cNvPr id="6" name="TextBox 5"/>
          <p:cNvSpPr txBox="1"/>
          <p:nvPr/>
        </p:nvSpPr>
        <p:spPr>
          <a:xfrm>
            <a:off x="609600" y="3953587"/>
            <a:ext cx="4724400" cy="523220"/>
          </a:xfrm>
          <a:prstGeom prst="rect">
            <a:avLst/>
          </a:prstGeom>
          <a:noFill/>
        </p:spPr>
        <p:txBody>
          <a:bodyPr wrap="square" rtlCol="0">
            <a:spAutoFit/>
          </a:bodyPr>
          <a:lstStyle/>
          <a:p>
            <a:r>
              <a:rPr lang="en-US" sz="2800" dirty="0" smtClean="0">
                <a:latin typeface="+mn-lt"/>
                <a:cs typeface="Times New Roman" pitchFamily="18" charset="0"/>
              </a:rPr>
              <a:t>Act </a:t>
            </a:r>
            <a:endParaRPr lang="en-US" sz="2800" dirty="0"/>
          </a:p>
        </p:txBody>
      </p:sp>
      <p:cxnSp>
        <p:nvCxnSpPr>
          <p:cNvPr id="8" name="Straight Connector 7"/>
          <p:cNvCxnSpPr/>
          <p:nvPr/>
        </p:nvCxnSpPr>
        <p:spPr>
          <a:xfrm>
            <a:off x="609600" y="2334395"/>
            <a:ext cx="0" cy="376160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09600" y="2423560"/>
            <a:ext cx="4724400" cy="847725"/>
            <a:chOff x="609600" y="2423560"/>
            <a:chExt cx="4724400" cy="847725"/>
          </a:xfrm>
        </p:grpSpPr>
        <p:sp>
          <p:nvSpPr>
            <p:cNvPr id="3" name="TextBox 2"/>
            <p:cNvSpPr txBox="1"/>
            <p:nvPr/>
          </p:nvSpPr>
          <p:spPr>
            <a:xfrm>
              <a:off x="609600" y="2596005"/>
              <a:ext cx="4724400" cy="523220"/>
            </a:xfrm>
            <a:prstGeom prst="rect">
              <a:avLst/>
            </a:prstGeom>
            <a:noFill/>
          </p:spPr>
          <p:txBody>
            <a:bodyPr wrap="square" rtlCol="0">
              <a:spAutoFit/>
            </a:bodyPr>
            <a:lstStyle/>
            <a:p>
              <a:r>
                <a:rPr lang="en-US" sz="2800" dirty="0" smtClean="0">
                  <a:latin typeface="+mn-lt"/>
                  <a:cs typeface="Times New Roman" pitchFamily="18" charset="0"/>
                </a:rPr>
                <a:t>Toss  </a:t>
              </a:r>
              <a:endParaRPr lang="en-US" sz="2800" dirty="0"/>
            </a:p>
          </p:txBody>
        </p:sp>
        <p:pic>
          <p:nvPicPr>
            <p:cNvPr id="23554" name="Picture 2" descr="C:\Users\Jackie\AppData\Local\Microsoft\Windows\Temporary Internet Files\Content.IE5\KV2KA8XI\MM90028666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2423560"/>
              <a:ext cx="952500" cy="847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09600" y="4800600"/>
            <a:ext cx="4724400" cy="771197"/>
            <a:chOff x="609600" y="4800600"/>
            <a:chExt cx="4724400" cy="771197"/>
          </a:xfrm>
        </p:grpSpPr>
        <p:sp>
          <p:nvSpPr>
            <p:cNvPr id="7" name="TextBox 6"/>
            <p:cNvSpPr txBox="1"/>
            <p:nvPr/>
          </p:nvSpPr>
          <p:spPr>
            <a:xfrm>
              <a:off x="609600" y="4800600"/>
              <a:ext cx="4724400" cy="523220"/>
            </a:xfrm>
            <a:prstGeom prst="rect">
              <a:avLst/>
            </a:prstGeom>
            <a:noFill/>
          </p:spPr>
          <p:txBody>
            <a:bodyPr wrap="square" rtlCol="0">
              <a:spAutoFit/>
            </a:bodyPr>
            <a:lstStyle/>
            <a:p>
              <a:r>
                <a:rPr lang="en-US" sz="2800" dirty="0" smtClean="0">
                  <a:latin typeface="+mn-lt"/>
                  <a:cs typeface="Times New Roman" pitchFamily="18" charset="0"/>
                </a:rPr>
                <a:t>File</a:t>
              </a:r>
              <a:r>
                <a:rPr lang="en-US" b="1" dirty="0" smtClean="0">
                  <a:latin typeface="+mn-lt"/>
                  <a:cs typeface="Times New Roman" pitchFamily="18" charset="0"/>
                </a:rPr>
                <a:t> </a:t>
              </a:r>
              <a:endParaRPr lang="en-US" dirty="0"/>
            </a:p>
          </p:txBody>
        </p:sp>
        <p:pic>
          <p:nvPicPr>
            <p:cNvPr id="14" name="Picture 7" descr="C:\Users\Jackie\AppData\Local\Microsoft\Windows\Temporary Internet Files\Content.IE5\65QRPR4A\MM900236368[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08514" y="4800600"/>
              <a:ext cx="771197" cy="77119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95000"/>
          </a:schemeClr>
        </a:solidFill>
        <a:effectLst/>
      </p:bgPr>
    </p:bg>
    <p:spTree>
      <p:nvGrpSpPr>
        <p:cNvPr id="1" name=""/>
        <p:cNvGrpSpPr/>
        <p:nvPr/>
      </p:nvGrpSpPr>
      <p:grpSpPr>
        <a:xfrm>
          <a:off x="0" y="0"/>
          <a:ext cx="0" cy="0"/>
          <a:chOff x="0" y="0"/>
          <a:chExt cx="0" cy="0"/>
        </a:xfrm>
      </p:grpSpPr>
      <p:pic>
        <p:nvPicPr>
          <p:cNvPr id="63490" name="Picture 2" descr="Mouse Maze"/>
          <p:cNvPicPr>
            <a:picLocks noChangeAspect="1" noChangeArrowheads="1"/>
          </p:cNvPicPr>
          <p:nvPr/>
        </p:nvPicPr>
        <p:blipFill>
          <a:blip r:embed="rId3" cstate="print"/>
          <a:srcRect/>
          <a:stretch>
            <a:fillRect/>
          </a:stretch>
        </p:blipFill>
        <p:spPr bwMode="auto">
          <a:xfrm>
            <a:off x="1676401" y="304800"/>
            <a:ext cx="5181600" cy="5014732"/>
          </a:xfrm>
          <a:prstGeom prst="rect">
            <a:avLst/>
          </a:prstGeom>
          <a:noFill/>
          <a:ln w="9525">
            <a:noFill/>
            <a:miter lim="800000"/>
            <a:headEnd/>
            <a:tailEnd/>
          </a:ln>
        </p:spPr>
      </p:pic>
      <p:sp>
        <p:nvSpPr>
          <p:cNvPr id="63491" name="TextBox 2"/>
          <p:cNvSpPr txBox="1">
            <a:spLocks noChangeArrowheads="1"/>
          </p:cNvSpPr>
          <p:nvPr/>
        </p:nvSpPr>
        <p:spPr bwMode="auto">
          <a:xfrm>
            <a:off x="838200" y="5447222"/>
            <a:ext cx="7121525" cy="954107"/>
          </a:xfrm>
          <a:prstGeom prst="rect">
            <a:avLst/>
          </a:prstGeom>
          <a:noFill/>
          <a:ln w="9525">
            <a:noFill/>
            <a:miter lim="800000"/>
            <a:headEnd/>
            <a:tailEnd/>
          </a:ln>
        </p:spPr>
        <p:txBody>
          <a:bodyPr wrap="square">
            <a:spAutoFit/>
          </a:bodyPr>
          <a:lstStyle/>
          <a:p>
            <a:r>
              <a:rPr lang="en-US" sz="2800" dirty="0" smtClean="0">
                <a:latin typeface="+mn-lt"/>
              </a:rPr>
              <a:t>Remember, it’s </a:t>
            </a:r>
            <a:r>
              <a:rPr lang="en-US" sz="2800" dirty="0">
                <a:latin typeface="+mn-lt"/>
              </a:rPr>
              <a:t>easier to get through the maze </a:t>
            </a:r>
            <a:endParaRPr lang="en-US" sz="2800" dirty="0" smtClean="0">
              <a:latin typeface="+mn-lt"/>
            </a:endParaRPr>
          </a:p>
          <a:p>
            <a:pPr algn="ctr"/>
            <a:r>
              <a:rPr lang="en-US" sz="2800" dirty="0" smtClean="0">
                <a:latin typeface="+mn-lt"/>
              </a:rPr>
              <a:t>when </a:t>
            </a:r>
            <a:r>
              <a:rPr lang="en-US" sz="2800" dirty="0">
                <a:latin typeface="+mn-lt"/>
              </a:rPr>
              <a:t>we work together</a:t>
            </a:r>
            <a:r>
              <a:rPr lang="en-US" dirty="0">
                <a:latin typeface="+mn-lt"/>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type="title"/>
          </p:nvPr>
        </p:nvPicPr>
        <p:blipFill>
          <a:blip r:embed="rId3" cstate="print"/>
          <a:stretch>
            <a:fillRect/>
          </a:stretch>
        </p:blipFill>
        <p:spPr>
          <a:xfrm>
            <a:off x="533400" y="533400"/>
            <a:ext cx="7971430" cy="5315692"/>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743200" y="209550"/>
            <a:ext cx="2819400" cy="838200"/>
          </a:xfrm>
        </p:spPr>
        <p:txBody>
          <a:bodyPr>
            <a:normAutofit/>
          </a:bodyPr>
          <a:lstStyle/>
          <a:p>
            <a:pPr eaLnBrk="1" hangingPunct="1"/>
            <a:r>
              <a:rPr lang="en-US" sz="4000" b="1" dirty="0" smtClean="0">
                <a:solidFill>
                  <a:schemeClr val="tx1"/>
                </a:solidFill>
              </a:rPr>
              <a:t>In Summary</a:t>
            </a:r>
          </a:p>
        </p:txBody>
      </p:sp>
      <p:sp>
        <p:nvSpPr>
          <p:cNvPr id="2" name="TextBox 1"/>
          <p:cNvSpPr txBox="1"/>
          <p:nvPr/>
        </p:nvSpPr>
        <p:spPr>
          <a:xfrm>
            <a:off x="676275" y="1057275"/>
            <a:ext cx="6172200" cy="954107"/>
          </a:xfrm>
          <a:prstGeom prst="rect">
            <a:avLst/>
          </a:prstGeom>
          <a:noFill/>
        </p:spPr>
        <p:txBody>
          <a:bodyPr wrap="square" rtlCol="0">
            <a:spAutoFit/>
          </a:bodyPr>
          <a:lstStyle/>
          <a:p>
            <a:pPr marL="457200" indent="-457200">
              <a:buFont typeface="Arial" pitchFamily="34" charset="0"/>
              <a:buChar char="•"/>
            </a:pPr>
            <a:r>
              <a:rPr lang="en-US" sz="2800" dirty="0">
                <a:latin typeface="+mn-lt"/>
              </a:rPr>
              <a:t>Know your responsibilities</a:t>
            </a:r>
          </a:p>
          <a:p>
            <a:endParaRPr lang="en-US" sz="2800" dirty="0">
              <a:latin typeface="+mn-lt"/>
            </a:endParaRPr>
          </a:p>
        </p:txBody>
      </p:sp>
      <p:cxnSp>
        <p:nvCxnSpPr>
          <p:cNvPr id="4" name="Straight Connector 3"/>
          <p:cNvCxnSpPr/>
          <p:nvPr/>
        </p:nvCxnSpPr>
        <p:spPr>
          <a:xfrm>
            <a:off x="685800" y="762000"/>
            <a:ext cx="0" cy="49530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4849" y="1752600"/>
            <a:ext cx="7915275" cy="1384995"/>
          </a:xfrm>
          <a:prstGeom prst="rect">
            <a:avLst/>
          </a:prstGeom>
          <a:noFill/>
        </p:spPr>
        <p:txBody>
          <a:bodyPr wrap="square" rtlCol="0">
            <a:spAutoFit/>
          </a:bodyPr>
          <a:lstStyle/>
          <a:p>
            <a:pPr marL="457200" indent="-457200">
              <a:buFont typeface="Arial" pitchFamily="34" charset="0"/>
              <a:buChar char="•"/>
            </a:pPr>
            <a:r>
              <a:rPr lang="en-US" sz="2800" dirty="0">
                <a:latin typeface="+mn-lt"/>
              </a:rPr>
              <a:t>Keep on schedule (check e-mail frequently, return forms promptly, follow up on phone calls and requests</a:t>
            </a:r>
            <a:r>
              <a:rPr lang="en-US" sz="2800" dirty="0" smtClean="0">
                <a:latin typeface="+mn-lt"/>
              </a:rPr>
              <a:t>)</a:t>
            </a:r>
            <a:endParaRPr lang="en-US" dirty="0"/>
          </a:p>
        </p:txBody>
      </p:sp>
      <p:sp>
        <p:nvSpPr>
          <p:cNvPr id="10" name="TextBox 9"/>
          <p:cNvSpPr txBox="1"/>
          <p:nvPr/>
        </p:nvSpPr>
        <p:spPr>
          <a:xfrm>
            <a:off x="695324" y="3238500"/>
            <a:ext cx="7924800" cy="523220"/>
          </a:xfrm>
          <a:prstGeom prst="rect">
            <a:avLst/>
          </a:prstGeom>
          <a:noFill/>
        </p:spPr>
        <p:txBody>
          <a:bodyPr wrap="square" rtlCol="0">
            <a:spAutoFit/>
          </a:bodyPr>
          <a:lstStyle/>
          <a:p>
            <a:pPr marL="457200" indent="-457200">
              <a:buFont typeface="Arial" pitchFamily="34" charset="0"/>
              <a:buChar char="•"/>
            </a:pPr>
            <a:r>
              <a:rPr lang="en-US" sz="2800" dirty="0" smtClean="0">
                <a:latin typeface="+mn-lt"/>
              </a:rPr>
              <a:t>Delegate responsibilities </a:t>
            </a:r>
            <a:r>
              <a:rPr lang="en-US" sz="2800" dirty="0">
                <a:latin typeface="+mn-lt"/>
              </a:rPr>
              <a:t>and check </a:t>
            </a:r>
            <a:r>
              <a:rPr lang="en-US" sz="2800" dirty="0" smtClean="0">
                <a:latin typeface="+mn-lt"/>
              </a:rPr>
              <a:t>in, </a:t>
            </a:r>
            <a:r>
              <a:rPr lang="en-US" sz="2800" dirty="0">
                <a:latin typeface="+mn-lt"/>
              </a:rPr>
              <a:t>as </a:t>
            </a:r>
            <a:r>
              <a:rPr lang="en-US" sz="2800" dirty="0" smtClean="0">
                <a:latin typeface="+mn-lt"/>
              </a:rPr>
              <a:t>needed</a:t>
            </a:r>
            <a:endParaRPr lang="en-US" sz="2800" dirty="0">
              <a:latin typeface="+mn-lt"/>
            </a:endParaRPr>
          </a:p>
        </p:txBody>
      </p:sp>
      <p:sp>
        <p:nvSpPr>
          <p:cNvPr id="11" name="TextBox 10"/>
          <p:cNvSpPr txBox="1"/>
          <p:nvPr/>
        </p:nvSpPr>
        <p:spPr>
          <a:xfrm>
            <a:off x="685799" y="4026693"/>
            <a:ext cx="7477920" cy="1231106"/>
          </a:xfrm>
          <a:prstGeom prst="rect">
            <a:avLst/>
          </a:prstGeom>
          <a:noFill/>
        </p:spPr>
        <p:txBody>
          <a:bodyPr wrap="square" rtlCol="0">
            <a:spAutoFit/>
          </a:bodyPr>
          <a:lstStyle/>
          <a:p>
            <a:pPr marL="457200" indent="-457200">
              <a:buFont typeface="Arial" pitchFamily="34" charset="0"/>
              <a:buChar char="•"/>
            </a:pPr>
            <a:r>
              <a:rPr lang="en-US" sz="2800" dirty="0">
                <a:latin typeface="+mn-lt"/>
              </a:rPr>
              <a:t>Enjoy being creative and </a:t>
            </a:r>
            <a:r>
              <a:rPr lang="en-US" sz="2800" dirty="0" smtClean="0">
                <a:latin typeface="+mn-lt"/>
              </a:rPr>
              <a:t>interacting </a:t>
            </a:r>
            <a:r>
              <a:rPr lang="en-US" sz="2800" dirty="0">
                <a:latin typeface="+mn-lt"/>
              </a:rPr>
              <a:t>with your members - that’s the </a:t>
            </a:r>
            <a:r>
              <a:rPr lang="en-US" sz="2800" b="1" dirty="0">
                <a:latin typeface="+mn-lt"/>
              </a:rPr>
              <a:t>fun</a:t>
            </a:r>
            <a:r>
              <a:rPr lang="en-US" sz="2800" dirty="0">
                <a:latin typeface="+mn-lt"/>
              </a:rPr>
              <a:t> of it all!</a:t>
            </a:r>
          </a:p>
          <a:p>
            <a:endParaRPr lang="en-US" dirty="0"/>
          </a:p>
        </p:txBody>
      </p:sp>
      <p:pic>
        <p:nvPicPr>
          <p:cNvPr id="24581" name="Picture 5" descr="C:\Users\Jackie\AppData\Local\Microsoft\Windows\Temporary Internet Files\Content.IE5\EFZ8O6KZ\MM900283177[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2784" y="5239599"/>
            <a:ext cx="1123950" cy="1285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457200"/>
            <a:ext cx="8077200" cy="1524000"/>
          </a:xfrm>
        </p:spPr>
        <p:txBody>
          <a:bodyPr>
            <a:noAutofit/>
          </a:bodyPr>
          <a:lstStyle/>
          <a:p>
            <a:pPr algn="ctr" eaLnBrk="1" hangingPunct="1"/>
            <a:r>
              <a:rPr lang="en-US" sz="4000" dirty="0" smtClean="0">
                <a:solidFill>
                  <a:schemeClr val="tx1"/>
                </a:solidFill>
              </a:rPr>
              <a:t>Best wishes for a successful biennium.  </a:t>
            </a:r>
            <a:br>
              <a:rPr lang="en-US" sz="4000" dirty="0" smtClean="0">
                <a:solidFill>
                  <a:schemeClr val="tx1"/>
                </a:solidFill>
              </a:rPr>
            </a:br>
            <a:r>
              <a:rPr lang="en-US" sz="4000" dirty="0" smtClean="0">
                <a:solidFill>
                  <a:schemeClr val="tx1"/>
                </a:solidFill>
              </a:rPr>
              <a:t>Remember to have a </a:t>
            </a:r>
            <a:r>
              <a:rPr lang="en-US" sz="4000" b="1" dirty="0" smtClean="0">
                <a:solidFill>
                  <a:schemeClr val="tx1"/>
                </a:solidFill>
              </a:rPr>
              <a:t>FUN </a:t>
            </a:r>
            <a:r>
              <a:rPr lang="en-US" sz="4000" dirty="0" smtClean="0">
                <a:solidFill>
                  <a:schemeClr val="tx1"/>
                </a:solidFill>
              </a:rPr>
              <a:t>one!</a:t>
            </a:r>
          </a:p>
        </p:txBody>
      </p:sp>
      <p:pic>
        <p:nvPicPr>
          <p:cNvPr id="5122" name="Picture 2" descr="C:\Users\Jackie\AppData\Local\Microsoft\Windows\Temporary Internet Files\Content.IE5\KV2KA8XI\MP9002275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98" y="2362200"/>
            <a:ext cx="4481057" cy="2950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1044498"/>
          </a:xfrm>
        </p:spPr>
        <p:txBody>
          <a:bodyPr>
            <a:normAutofit/>
          </a:bodyPr>
          <a:lstStyle/>
          <a:p>
            <a:pPr algn="ctr"/>
            <a:r>
              <a:rPr lang="en-US" sz="4000" b="1" dirty="0" smtClean="0"/>
              <a:t>Leadership Development Committee</a:t>
            </a:r>
            <a:endParaRPr lang="en-US" sz="4000" b="1" dirty="0"/>
          </a:p>
        </p:txBody>
      </p:sp>
      <p:sp>
        <p:nvSpPr>
          <p:cNvPr id="3" name="TextBox 2"/>
          <p:cNvSpPr txBox="1"/>
          <p:nvPr/>
        </p:nvSpPr>
        <p:spPr>
          <a:xfrm>
            <a:off x="144759" y="1066800"/>
            <a:ext cx="8551333" cy="6001643"/>
          </a:xfrm>
          <a:prstGeom prst="rect">
            <a:avLst/>
          </a:prstGeom>
          <a:noFill/>
        </p:spPr>
        <p:txBody>
          <a:bodyPr wrap="square" rtlCol="0">
            <a:spAutoFit/>
          </a:bodyPr>
          <a:lstStyle/>
          <a:p>
            <a:pPr algn="ctr"/>
            <a:r>
              <a:rPr lang="en-US" sz="2400" b="1" dirty="0" smtClean="0">
                <a:latin typeface="+mn-lt"/>
              </a:rPr>
              <a:t>Jackie Smart, LD Chairman, Gamma Alpha </a:t>
            </a:r>
            <a:r>
              <a:rPr lang="en-US" sz="2400" dirty="0" smtClean="0">
                <a:latin typeface="+mn-lt"/>
              </a:rPr>
              <a:t>jackie@mysmartfamily.com</a:t>
            </a:r>
          </a:p>
          <a:p>
            <a:pPr algn="ctr"/>
            <a:r>
              <a:rPr lang="en-US" sz="2400" b="1" dirty="0">
                <a:latin typeface="+mn-lt"/>
              </a:rPr>
              <a:t>Nancy Berkompas</a:t>
            </a:r>
            <a:r>
              <a:rPr lang="en-US" sz="2400" b="1" dirty="0" smtClean="0">
                <a:latin typeface="+mn-lt"/>
              </a:rPr>
              <a:t>, </a:t>
            </a:r>
            <a:r>
              <a:rPr lang="en-US" sz="2400" b="1" dirty="0">
                <a:latin typeface="+mn-lt"/>
              </a:rPr>
              <a:t>Alpha </a:t>
            </a:r>
            <a:r>
              <a:rPr lang="en-US" sz="2400" b="1" dirty="0" smtClean="0">
                <a:latin typeface="+mn-lt"/>
              </a:rPr>
              <a:t>Tau</a:t>
            </a:r>
          </a:p>
          <a:p>
            <a:pPr algn="ctr"/>
            <a:r>
              <a:rPr lang="en-US" sz="2400" dirty="0" smtClean="0">
                <a:latin typeface="+mn-lt"/>
              </a:rPr>
              <a:t>nberkompas@sault.com</a:t>
            </a:r>
          </a:p>
          <a:p>
            <a:pPr algn="ctr"/>
            <a:r>
              <a:rPr lang="en-US" sz="2400" b="1" smtClean="0">
                <a:latin typeface="+mn-lt"/>
              </a:rPr>
              <a:t>Delores </a:t>
            </a:r>
            <a:r>
              <a:rPr lang="en-US" sz="2400" b="1" dirty="0" err="1">
                <a:latin typeface="+mn-lt"/>
              </a:rPr>
              <a:t>DiGiacomo</a:t>
            </a:r>
            <a:r>
              <a:rPr lang="en-US" sz="2400" b="1" dirty="0">
                <a:latin typeface="+mn-lt"/>
              </a:rPr>
              <a:t>, </a:t>
            </a:r>
            <a:r>
              <a:rPr lang="en-US" sz="2400" b="1" dirty="0" smtClean="0">
                <a:latin typeface="+mn-lt"/>
              </a:rPr>
              <a:t>Mu</a:t>
            </a:r>
          </a:p>
          <a:p>
            <a:pPr algn="ctr"/>
            <a:r>
              <a:rPr lang="en-US" sz="2400" dirty="0">
                <a:latin typeface="+mn-lt"/>
              </a:rPr>
              <a:t>dejack@yahoo.com</a:t>
            </a:r>
          </a:p>
          <a:p>
            <a:pPr algn="ctr"/>
            <a:r>
              <a:rPr lang="en-US" sz="2400" b="1" dirty="0">
                <a:latin typeface="+mn-lt"/>
              </a:rPr>
              <a:t>Sally Garrison, State Executive Secretary, Gamma </a:t>
            </a:r>
            <a:r>
              <a:rPr lang="en-US" sz="2400" b="1" dirty="0" smtClean="0">
                <a:latin typeface="+mn-lt"/>
              </a:rPr>
              <a:t>Delta</a:t>
            </a:r>
          </a:p>
          <a:p>
            <a:pPr algn="ctr"/>
            <a:r>
              <a:rPr lang="en-US" sz="2400" dirty="0">
                <a:latin typeface="+mn-lt"/>
              </a:rPr>
              <a:t>wsarahsally@aol.com</a:t>
            </a:r>
          </a:p>
          <a:p>
            <a:pPr algn="ctr"/>
            <a:r>
              <a:rPr lang="en-US" sz="2400" b="1" dirty="0">
                <a:latin typeface="+mn-lt"/>
              </a:rPr>
              <a:t>Gwen Graham, Gamma </a:t>
            </a:r>
            <a:r>
              <a:rPr lang="en-US" sz="2400" b="1" dirty="0" smtClean="0">
                <a:latin typeface="+mn-lt"/>
              </a:rPr>
              <a:t>Beta</a:t>
            </a:r>
          </a:p>
          <a:p>
            <a:pPr algn="ctr"/>
            <a:r>
              <a:rPr lang="en-US" sz="2400" dirty="0">
                <a:latin typeface="+mn-lt"/>
              </a:rPr>
              <a:t>godonnell@aol.com</a:t>
            </a:r>
          </a:p>
          <a:p>
            <a:pPr algn="ctr"/>
            <a:r>
              <a:rPr lang="en-US" sz="2400" b="1" dirty="0">
                <a:latin typeface="+mn-lt"/>
              </a:rPr>
              <a:t>Susan </a:t>
            </a:r>
            <a:r>
              <a:rPr lang="en-US" sz="2400" b="1" dirty="0" err="1">
                <a:latin typeface="+mn-lt"/>
              </a:rPr>
              <a:t>Helser</a:t>
            </a:r>
            <a:r>
              <a:rPr lang="en-US" sz="2400" b="1" dirty="0">
                <a:latin typeface="+mn-lt"/>
              </a:rPr>
              <a:t>, Beta </a:t>
            </a:r>
            <a:r>
              <a:rPr lang="en-US" sz="2400" b="1" dirty="0" smtClean="0">
                <a:latin typeface="+mn-lt"/>
              </a:rPr>
              <a:t>Rho</a:t>
            </a:r>
          </a:p>
          <a:p>
            <a:pPr algn="ctr"/>
            <a:r>
              <a:rPr lang="en-US" sz="2400" dirty="0">
                <a:latin typeface="+mn-lt"/>
              </a:rPr>
              <a:t>shelser8191@charter.net</a:t>
            </a:r>
          </a:p>
          <a:p>
            <a:pPr algn="ctr"/>
            <a:r>
              <a:rPr lang="en-US" sz="2400" b="1" dirty="0">
                <a:latin typeface="+mn-lt"/>
              </a:rPr>
              <a:t>Julie </a:t>
            </a:r>
            <a:r>
              <a:rPr lang="en-US" sz="2400" b="1" dirty="0" err="1">
                <a:latin typeface="+mn-lt"/>
              </a:rPr>
              <a:t>Kowlaski</a:t>
            </a:r>
            <a:r>
              <a:rPr lang="en-US" sz="2400" b="1" dirty="0">
                <a:latin typeface="+mn-lt"/>
              </a:rPr>
              <a:t>, Alpha </a:t>
            </a:r>
            <a:r>
              <a:rPr lang="en-US" sz="2400" b="1" dirty="0" smtClean="0">
                <a:latin typeface="+mn-lt"/>
              </a:rPr>
              <a:t>Xi</a:t>
            </a:r>
          </a:p>
          <a:p>
            <a:pPr algn="ctr"/>
            <a:r>
              <a:rPr lang="en-US" sz="2400" dirty="0">
                <a:latin typeface="+mn-lt"/>
              </a:rPr>
              <a:t>kowalskiteach@yahoo.com</a:t>
            </a:r>
          </a:p>
          <a:p>
            <a:endParaRPr lang="en-US" sz="2400" b="1" dirty="0" smtClean="0">
              <a:latin typeface="+mn-lt"/>
            </a:endParaRPr>
          </a:p>
          <a:p>
            <a:endParaRPr lang="en-US" sz="2400" b="1" dirty="0" smtClean="0">
              <a:latin typeface="+mn-lt"/>
            </a:endParaRPr>
          </a:p>
        </p:txBody>
      </p:sp>
    </p:spTree>
    <p:extLst>
      <p:ext uri="{BB962C8B-B14F-4D97-AF65-F5344CB8AC3E}">
        <p14:creationId xmlns:p14="http://schemas.microsoft.com/office/powerpoint/2010/main" val="26498788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295400"/>
            <a:ext cx="4114800" cy="4114800"/>
          </a:xfrm>
          <a:prstGeom prst="rect">
            <a:avLst/>
          </a:prstGeom>
        </p:spPr>
      </p:pic>
    </p:spTree>
    <p:extLst>
      <p:ext uri="{BB962C8B-B14F-4D97-AF65-F5344CB8AC3E}">
        <p14:creationId xmlns:p14="http://schemas.microsoft.com/office/powerpoint/2010/main" val="2753442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68735" y="533400"/>
            <a:ext cx="8458200" cy="1323439"/>
          </a:xfrm>
          <a:prstGeom prst="rect">
            <a:avLst/>
          </a:prstGeom>
          <a:noFill/>
          <a:ln w="9525">
            <a:noFill/>
            <a:miter lim="800000"/>
            <a:headEnd/>
            <a:tailEnd/>
          </a:ln>
        </p:spPr>
        <p:txBody>
          <a:bodyPr anchor="ctr">
            <a:spAutoFit/>
          </a:bodyPr>
          <a:lstStyle/>
          <a:p>
            <a:pPr algn="ctr"/>
            <a:r>
              <a:rPr lang="en-US" sz="4000" b="1" dirty="0" smtClean="0">
                <a:latin typeface="+mj-lt"/>
                <a:cs typeface="Times New Roman" pitchFamily="18" charset="0"/>
              </a:rPr>
              <a:t>What Should I Know as</a:t>
            </a:r>
            <a:endParaRPr lang="en-US" sz="4000" b="1" dirty="0">
              <a:latin typeface="+mj-lt"/>
              <a:cs typeface="Times New Roman" pitchFamily="18" charset="0"/>
            </a:endParaRPr>
          </a:p>
          <a:p>
            <a:pPr algn="ctr"/>
            <a:r>
              <a:rPr lang="en-US" sz="4000" b="1" dirty="0">
                <a:latin typeface="+mj-lt"/>
                <a:cs typeface="Times New Roman" pitchFamily="18" charset="0"/>
              </a:rPr>
              <a:t> </a:t>
            </a:r>
            <a:r>
              <a:rPr lang="en-US" sz="4000" b="1" dirty="0" smtClean="0">
                <a:latin typeface="+mj-lt"/>
                <a:cs typeface="Times New Roman" pitchFamily="18" charset="0"/>
              </a:rPr>
              <a:t>a Chapter Officer?</a:t>
            </a:r>
            <a:endParaRPr lang="en-US" sz="2800" b="1" dirty="0"/>
          </a:p>
        </p:txBody>
      </p:sp>
      <p:pic>
        <p:nvPicPr>
          <p:cNvPr id="29698" name="Picture 2" descr="C:\Users\Jackie\AppData\Local\Microsoft\Windows\Temporary Internet Files\Content.IE5\65QRPR4A\MM90028363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25938" y="2531327"/>
            <a:ext cx="1795463" cy="222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585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4469</TotalTime>
  <Words>6152</Words>
  <Application>Microsoft Office PowerPoint</Application>
  <PresentationFormat>On-screen Show (4:3)</PresentationFormat>
  <Paragraphs>914</Paragraphs>
  <Slides>83</Slides>
  <Notes>83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Composite</vt:lpstr>
      <vt:lpstr>Document</vt:lpstr>
      <vt:lpstr>Acrobat Document</vt:lpstr>
      <vt:lpstr>        </vt:lpstr>
      <vt:lpstr>CONGRATULATIONS!  You’ve been elected a Chapter Officer</vt:lpstr>
      <vt:lpstr>PowerPoint Presentation</vt:lpstr>
      <vt:lpstr>Leadership</vt:lpstr>
      <vt:lpstr>PowerPoint Presentation</vt:lpstr>
      <vt:lpstr>Traits of Leaders</vt:lpstr>
      <vt:lpstr>          What type of leader are you? Psychologist  Kurt Lewin identified in 1939 three major leadership types </vt:lpstr>
      <vt:lpstr>PowerPoint Presentation</vt:lpstr>
      <vt:lpstr>PowerPoint Presentation</vt:lpstr>
      <vt:lpstr>PowerPoint Presentation</vt:lpstr>
      <vt:lpstr> 1. Structure of the  Society</vt:lpstr>
      <vt:lpstr>2. Mission, Vision, Purposes of the Society</vt:lpstr>
      <vt:lpstr>PowerPoint Presentation</vt:lpstr>
      <vt:lpstr>3. Framework of DKG </vt:lpstr>
      <vt:lpstr>PowerPoint Presentation</vt:lpstr>
      <vt:lpstr>PowerPoint Presentation</vt:lpstr>
      <vt:lpstr>4. State Executive Board  &amp; Committees </vt:lpstr>
      <vt:lpstr>PowerPoint Presentation</vt:lpstr>
      <vt:lpstr>PowerPoint Presentation</vt:lpstr>
      <vt:lpstr>Minimum Necessary Officers</vt:lpstr>
      <vt:lpstr>Knowledge is strength </vt:lpstr>
      <vt:lpstr>PowerPoint Presentation</vt:lpstr>
      <vt:lpstr>What are Minutes?</vt:lpstr>
      <vt:lpstr>Purpose of Minutes</vt:lpstr>
      <vt:lpstr>   The hour of adjournment     Signed by the person writing the minutes     Respectfully submitted no longer used     After final approval, the word “Approved” with the secretary’s initials and date should be written below</vt:lpstr>
      <vt:lpstr>PowerPoint Presentation</vt:lpstr>
      <vt:lpstr>PowerPoint Presentation</vt:lpstr>
      <vt:lpstr>PowerPoint Presentation</vt:lpstr>
      <vt:lpstr>PowerPoint Presentation</vt:lpstr>
      <vt:lpstr>PowerPoint Presentation</vt:lpstr>
      <vt:lpstr>PowerPoint Presentation</vt:lpstr>
      <vt:lpstr>Educational Excellence Committee  “Program”</vt:lpstr>
      <vt:lpstr>Promote the Schools for Africa Project </vt:lpstr>
      <vt:lpstr>PowerPoint Presentation</vt:lpstr>
      <vt:lpstr>Programs and Activities that  Focus on Educational Excellence  </vt:lpstr>
      <vt:lpstr>Programs and activities that  promote the DKG/UN relationship  </vt:lpstr>
      <vt:lpstr>Programs and activities  that increase members’ personal  and professional skills and pride</vt:lpstr>
      <vt:lpstr>Programs and activities that increase members’ global awareness</vt:lpstr>
      <vt:lpstr>Programs and activities that impact educational law and policy</vt:lpstr>
      <vt:lpstr>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Membership Committee has prepared new materials:</vt:lpstr>
      <vt:lpstr>PowerPoint Presentation</vt:lpstr>
      <vt:lpstr>PowerPoint Presentation</vt:lpstr>
      <vt:lpstr>PowerPoint Presentation</vt:lpstr>
      <vt:lpstr>Nuts and Bolts for Chapter Presidents</vt:lpstr>
      <vt:lpstr>PowerPoint Presentation</vt:lpstr>
      <vt:lpstr>PowerPoint Presentation</vt:lpstr>
      <vt:lpstr>Reports the State President Needs:</vt:lpstr>
      <vt:lpstr>PowerPoint Presentation</vt:lpstr>
      <vt:lpstr>PowerPoint Presentation</vt:lpstr>
      <vt:lpstr>PowerPoint Presentation</vt:lpstr>
      <vt:lpstr>PowerPoint Presentation</vt:lpstr>
      <vt:lpstr>Basic Agenda</vt:lpstr>
      <vt:lpstr>Chapter Rules</vt:lpstr>
      <vt:lpstr>Basics of Parliamentary Procedure </vt:lpstr>
      <vt:lpstr>Use Parliamentary Procedure to…</vt:lpstr>
      <vt:lpstr>Documents </vt:lpstr>
      <vt:lpstr>Contents of your File  What to save and what to discard </vt:lpstr>
      <vt:lpstr>Helpful Tools &amp; Resources</vt:lpstr>
      <vt:lpstr>PowerPoint Presentation</vt:lpstr>
      <vt:lpstr>PowerPoint Presentation</vt:lpstr>
      <vt:lpstr>PowerPoint Presentation</vt:lpstr>
      <vt:lpstr>PowerPoint Presentation</vt:lpstr>
      <vt:lpstr>PowerPoint Presentation</vt:lpstr>
      <vt:lpstr>Guidelines Booklets </vt:lpstr>
      <vt:lpstr>PowerPoint Presentation</vt:lpstr>
      <vt:lpstr>PowerPoint Presentation</vt:lpstr>
      <vt:lpstr> Schedule or announce the next meeting </vt:lpstr>
      <vt:lpstr>Getting it Together</vt:lpstr>
      <vt:lpstr>PowerPoint Presentation</vt:lpstr>
      <vt:lpstr>PowerPoint Presentation</vt:lpstr>
      <vt:lpstr>PowerPoint Presentation</vt:lpstr>
      <vt:lpstr>In Summary</vt:lpstr>
      <vt:lpstr>Best wishes for a successful biennium.   Remember to have a FUN one!</vt:lpstr>
      <vt:lpstr>Leadership Development Committee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Jackie</dc:creator>
  <cp:lastModifiedBy>Jackie</cp:lastModifiedBy>
  <cp:revision>487</cp:revision>
  <cp:lastPrinted>2012-05-03T14:21:49Z</cp:lastPrinted>
  <dcterms:created xsi:type="dcterms:W3CDTF">2010-06-24T14:47:06Z</dcterms:created>
  <dcterms:modified xsi:type="dcterms:W3CDTF">2012-05-05T12:24:48Z</dcterms:modified>
</cp:coreProperties>
</file>